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8" r:id="rId1"/>
    <p:sldMasterId id="2147483750" r:id="rId2"/>
    <p:sldMasterId id="2147483762" r:id="rId3"/>
    <p:sldMasterId id="2147483774" r:id="rId4"/>
    <p:sldMasterId id="2147483786" r:id="rId5"/>
    <p:sldMasterId id="2147483798" r:id="rId6"/>
    <p:sldMasterId id="2147483810" r:id="rId7"/>
    <p:sldMasterId id="2147483822" r:id="rId8"/>
  </p:sldMasterIdLst>
  <p:notesMasterIdLst>
    <p:notesMasterId r:id="rId74"/>
  </p:notesMasterIdLst>
  <p:sldIdLst>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6" r:id="rId38"/>
    <p:sldId id="327" r:id="rId39"/>
    <p:sldId id="328" r:id="rId40"/>
    <p:sldId id="256" r:id="rId41"/>
    <p:sldId id="257" r:id="rId42"/>
    <p:sldId id="259" r:id="rId43"/>
    <p:sldId id="261" r:id="rId44"/>
    <p:sldId id="262" r:id="rId45"/>
    <p:sldId id="260" r:id="rId46"/>
    <p:sldId id="258" r:id="rId47"/>
    <p:sldId id="289" r:id="rId48"/>
    <p:sldId id="263" r:id="rId49"/>
    <p:sldId id="265" r:id="rId50"/>
    <p:sldId id="288" r:id="rId51"/>
    <p:sldId id="266" r:id="rId52"/>
    <p:sldId id="268" r:id="rId53"/>
    <p:sldId id="287" r:id="rId54"/>
    <p:sldId id="269" r:id="rId55"/>
    <p:sldId id="270" r:id="rId56"/>
    <p:sldId id="271" r:id="rId57"/>
    <p:sldId id="273" r:id="rId58"/>
    <p:sldId id="275" r:id="rId59"/>
    <p:sldId id="276" r:id="rId60"/>
    <p:sldId id="278" r:id="rId61"/>
    <p:sldId id="280" r:id="rId62"/>
    <p:sldId id="281" r:id="rId63"/>
    <p:sldId id="283" r:id="rId64"/>
    <p:sldId id="284" r:id="rId65"/>
    <p:sldId id="285" r:id="rId66"/>
    <p:sldId id="286" r:id="rId67"/>
    <p:sldId id="291" r:id="rId68"/>
    <p:sldId id="290" r:id="rId69"/>
    <p:sldId id="293" r:id="rId70"/>
    <p:sldId id="292" r:id="rId71"/>
    <p:sldId id="294" r:id="rId72"/>
    <p:sldId id="295"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63" autoAdjust="0"/>
    <p:restoredTop sz="94660"/>
  </p:normalViewPr>
  <p:slideViewPr>
    <p:cSldViewPr snapToGrid="0">
      <p:cViewPr varScale="1">
        <p:scale>
          <a:sx n="71" d="100"/>
          <a:sy n="71" d="100"/>
        </p:scale>
        <p:origin x="52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 Target="slides/slide2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B03557-C10B-4EB9-9FB0-5E5057220746}" type="datetimeFigureOut">
              <a:rPr lang="en-US" smtClean="0"/>
              <a:t>11/10/2020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70285A-DA82-4435-8EE7-7A9C4AE98F5D}" type="slidenum">
              <a:rPr lang="en-US" smtClean="0"/>
              <a:t>‹#›</a:t>
            </a:fld>
            <a:endParaRPr lang="en-US"/>
          </a:p>
        </p:txBody>
      </p:sp>
    </p:spTree>
    <p:extLst>
      <p:ext uri="{BB962C8B-B14F-4D97-AF65-F5344CB8AC3E}">
        <p14:creationId xmlns:p14="http://schemas.microsoft.com/office/powerpoint/2010/main" val="854272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err="1" smtClean="0">
                <a:solidFill>
                  <a:srgbClr val="222222"/>
                </a:solidFill>
                <a:effectLst/>
                <a:latin typeface="Google Sans"/>
              </a:rPr>
              <a:t>Trigonella</a:t>
            </a:r>
            <a:r>
              <a:rPr lang="en-US" b="0" i="0" dirty="0" smtClean="0">
                <a:solidFill>
                  <a:srgbClr val="222222"/>
                </a:solidFill>
                <a:effectLst/>
                <a:latin typeface="Google Sans"/>
              </a:rPr>
              <a:t> </a:t>
            </a:r>
            <a:r>
              <a:rPr lang="en-US" b="0" i="0" dirty="0" err="1" smtClean="0">
                <a:solidFill>
                  <a:srgbClr val="222222"/>
                </a:solidFill>
                <a:effectLst/>
                <a:latin typeface="Google Sans"/>
              </a:rPr>
              <a:t>foenum-graecum</a:t>
            </a:r>
            <a:r>
              <a:rPr lang="en-US" b="0" i="0" dirty="0" smtClean="0">
                <a:solidFill>
                  <a:srgbClr val="222222"/>
                </a:solidFill>
                <a:effectLst/>
                <a:latin typeface="Google Sans"/>
              </a:rPr>
              <a:t> : </a:t>
            </a:r>
            <a:r>
              <a:rPr lang="fa-IR" b="0" i="0" dirty="0" smtClean="0">
                <a:solidFill>
                  <a:srgbClr val="222222"/>
                </a:solidFill>
                <a:effectLst/>
                <a:latin typeface="Google Sans"/>
              </a:rPr>
              <a:t>شنبلیله</a:t>
            </a:r>
          </a:p>
          <a:p>
            <a:r>
              <a:rPr lang="en-US" b="0" i="0" dirty="0" smtClean="0">
                <a:solidFill>
                  <a:srgbClr val="222222"/>
                </a:solidFill>
                <a:effectLst/>
                <a:latin typeface="Google Sans"/>
              </a:rPr>
              <a:t>Salvia</a:t>
            </a:r>
            <a:r>
              <a:rPr lang="en-US" b="0" i="0" baseline="0" dirty="0" smtClean="0">
                <a:solidFill>
                  <a:srgbClr val="222222"/>
                </a:solidFill>
                <a:effectLst/>
                <a:latin typeface="Google Sans"/>
              </a:rPr>
              <a:t> : </a:t>
            </a:r>
            <a:r>
              <a:rPr lang="fa-IR" b="0" i="0" baseline="0" dirty="0" smtClean="0">
                <a:solidFill>
                  <a:srgbClr val="222222"/>
                </a:solidFill>
                <a:effectLst/>
                <a:latin typeface="Google Sans"/>
              </a:rPr>
              <a:t>میم گلی</a:t>
            </a:r>
            <a:endParaRPr lang="en-US" dirty="0"/>
          </a:p>
        </p:txBody>
      </p:sp>
      <p:sp>
        <p:nvSpPr>
          <p:cNvPr id="4" name="Slide Number Placeholder 3"/>
          <p:cNvSpPr>
            <a:spLocks noGrp="1"/>
          </p:cNvSpPr>
          <p:nvPr>
            <p:ph type="sldNum" sz="quarter" idx="10"/>
          </p:nvPr>
        </p:nvSpPr>
        <p:spPr/>
        <p:txBody>
          <a:bodyPr/>
          <a:lstStyle/>
          <a:p>
            <a:fld id="{2FE11942-D268-4B23-968D-E10E89975C25}"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222196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تاج</a:t>
            </a:r>
            <a:r>
              <a:rPr lang="fa-IR" baseline="0" dirty="0" smtClean="0"/>
              <a:t> </a:t>
            </a:r>
            <a:r>
              <a:rPr lang="fa-IR" baseline="0" dirty="0" err="1" smtClean="0"/>
              <a:t>املوک</a:t>
            </a:r>
            <a:endParaRPr lang="en-US" dirty="0"/>
          </a:p>
        </p:txBody>
      </p:sp>
      <p:sp>
        <p:nvSpPr>
          <p:cNvPr id="4" name="Slide Number Placeholder 3"/>
          <p:cNvSpPr>
            <a:spLocks noGrp="1"/>
          </p:cNvSpPr>
          <p:nvPr>
            <p:ph type="sldNum" sz="quarter" idx="10"/>
          </p:nvPr>
        </p:nvSpPr>
        <p:spPr/>
        <p:txBody>
          <a:bodyPr/>
          <a:lstStyle/>
          <a:p>
            <a:fld id="{2FE11942-D268-4B23-968D-E10E89975C25}"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890293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B61BEF0D-F0BB-DE4B-95CE-6DB70DBA9567}" type="datetimeFigureOut">
              <a:rPr lang="en-US" smtClean="0"/>
              <a:pPr/>
              <a:t>11/10/2020</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57F1E4F-1CFF-5643-939E-217C01CDF565}" type="slidenum">
              <a:rPr lang="en-US" smtClean="0"/>
              <a:pPr/>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5705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893284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728072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F4DC4709-7C9F-4D3B-BBB0-B15DB7DD0013}" type="datetimeFigureOut">
              <a:rPr lang="en-US" smtClean="0"/>
              <a:pPr/>
              <a:t>11/10/2020</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ED0A60C-9B70-4605-81B0-5259F7B6997F}" type="slidenum">
              <a:rPr lang="en-US" smtClean="0"/>
              <a:pPr/>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2909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170132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3144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95316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8" name="Footer Placeholder 7"/>
          <p:cNvSpPr>
            <a:spLocks noGrp="1"/>
          </p:cNvSpPr>
          <p:nvPr>
            <p:ph type="ftr" sz="quarter" idx="11"/>
          </p:nvPr>
        </p:nvSpPr>
        <p:spPr/>
        <p:txBody>
          <a:bodyPr/>
          <a:lstStyle/>
          <a:p>
            <a:endParaRPr lang="en-US">
              <a:solidFill>
                <a:srgbClr val="A6B727"/>
              </a:solidFill>
            </a:endParaRPr>
          </a:p>
        </p:txBody>
      </p:sp>
      <p:sp>
        <p:nvSpPr>
          <p:cNvPr id="9" name="Slide Number Placeholder 8"/>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630013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4" name="Footer Placeholder 3"/>
          <p:cNvSpPr>
            <a:spLocks noGrp="1"/>
          </p:cNvSpPr>
          <p:nvPr>
            <p:ph type="ftr" sz="quarter" idx="11"/>
          </p:nvPr>
        </p:nvSpPr>
        <p:spPr/>
        <p:txBody>
          <a:bodyPr/>
          <a:lstStyle/>
          <a:p>
            <a:endParaRPr lang="en-US">
              <a:solidFill>
                <a:srgbClr val="A6B727"/>
              </a:solidFill>
            </a:endParaRPr>
          </a:p>
        </p:txBody>
      </p:sp>
      <p:sp>
        <p:nvSpPr>
          <p:cNvPr id="5" name="Slide Number Placeholder 4"/>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5602260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3" name="Footer Placeholder 2"/>
          <p:cNvSpPr>
            <a:spLocks noGrp="1"/>
          </p:cNvSpPr>
          <p:nvPr>
            <p:ph type="ftr" sz="quarter" idx="11"/>
          </p:nvPr>
        </p:nvSpPr>
        <p:spPr/>
        <p:txBody>
          <a:bodyPr/>
          <a:lstStyle/>
          <a:p>
            <a:endParaRPr lang="en-US">
              <a:solidFill>
                <a:srgbClr val="A6B727"/>
              </a:solidFill>
            </a:endParaRPr>
          </a:p>
        </p:txBody>
      </p:sp>
      <p:sp>
        <p:nvSpPr>
          <p:cNvPr id="4" name="Slide Number Placeholder 3"/>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532910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096016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068103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079252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3480189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991392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F4DC4709-7C9F-4D3B-BBB0-B15DB7DD0013}" type="datetimeFigureOut">
              <a:rPr lang="en-US" smtClean="0"/>
              <a:pPr/>
              <a:t>11/10/2020</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ED0A60C-9B70-4605-81B0-5259F7B6997F}" type="slidenum">
              <a:rPr lang="en-US" smtClean="0"/>
              <a:pPr/>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72979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3077926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1944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3405842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8" name="Footer Placeholder 7"/>
          <p:cNvSpPr>
            <a:spLocks noGrp="1"/>
          </p:cNvSpPr>
          <p:nvPr>
            <p:ph type="ftr" sz="quarter" idx="11"/>
          </p:nvPr>
        </p:nvSpPr>
        <p:spPr/>
        <p:txBody>
          <a:bodyPr/>
          <a:lstStyle/>
          <a:p>
            <a:endParaRPr lang="en-US">
              <a:solidFill>
                <a:srgbClr val="A6B727"/>
              </a:solidFill>
            </a:endParaRPr>
          </a:p>
        </p:txBody>
      </p:sp>
      <p:sp>
        <p:nvSpPr>
          <p:cNvPr id="9" name="Slide Number Placeholder 8"/>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5055041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4" name="Footer Placeholder 3"/>
          <p:cNvSpPr>
            <a:spLocks noGrp="1"/>
          </p:cNvSpPr>
          <p:nvPr>
            <p:ph type="ftr" sz="quarter" idx="11"/>
          </p:nvPr>
        </p:nvSpPr>
        <p:spPr/>
        <p:txBody>
          <a:bodyPr/>
          <a:lstStyle/>
          <a:p>
            <a:endParaRPr lang="en-US">
              <a:solidFill>
                <a:srgbClr val="A6B727"/>
              </a:solidFill>
            </a:endParaRPr>
          </a:p>
        </p:txBody>
      </p:sp>
      <p:sp>
        <p:nvSpPr>
          <p:cNvPr id="5" name="Slide Number Placeholder 4"/>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40315441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3" name="Footer Placeholder 2"/>
          <p:cNvSpPr>
            <a:spLocks noGrp="1"/>
          </p:cNvSpPr>
          <p:nvPr>
            <p:ph type="ftr" sz="quarter" idx="11"/>
          </p:nvPr>
        </p:nvSpPr>
        <p:spPr/>
        <p:txBody>
          <a:bodyPr/>
          <a:lstStyle/>
          <a:p>
            <a:endParaRPr lang="en-US">
              <a:solidFill>
                <a:srgbClr val="A6B727"/>
              </a:solidFill>
            </a:endParaRPr>
          </a:p>
        </p:txBody>
      </p:sp>
      <p:sp>
        <p:nvSpPr>
          <p:cNvPr id="4" name="Slide Number Placeholder 3"/>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111528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964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1976987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984548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41675322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8235844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F4DC4709-7C9F-4D3B-BBB0-B15DB7DD0013}" type="datetimeFigureOut">
              <a:rPr lang="en-US" smtClean="0"/>
              <a:pPr/>
              <a:t>11/10/2020</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ED0A60C-9B70-4605-81B0-5259F7B6997F}" type="slidenum">
              <a:rPr lang="en-US" smtClean="0"/>
              <a:pPr/>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4660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155248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16428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543016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8" name="Footer Placeholder 7"/>
          <p:cNvSpPr>
            <a:spLocks noGrp="1"/>
          </p:cNvSpPr>
          <p:nvPr>
            <p:ph type="ftr" sz="quarter" idx="11"/>
          </p:nvPr>
        </p:nvSpPr>
        <p:spPr/>
        <p:txBody>
          <a:bodyPr/>
          <a:lstStyle/>
          <a:p>
            <a:endParaRPr lang="en-US">
              <a:solidFill>
                <a:srgbClr val="A6B727"/>
              </a:solidFill>
            </a:endParaRPr>
          </a:p>
        </p:txBody>
      </p:sp>
      <p:sp>
        <p:nvSpPr>
          <p:cNvPr id="9" name="Slide Number Placeholder 8"/>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499274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4" name="Footer Placeholder 3"/>
          <p:cNvSpPr>
            <a:spLocks noGrp="1"/>
          </p:cNvSpPr>
          <p:nvPr>
            <p:ph type="ftr" sz="quarter" idx="11"/>
          </p:nvPr>
        </p:nvSpPr>
        <p:spPr/>
        <p:txBody>
          <a:bodyPr/>
          <a:lstStyle/>
          <a:p>
            <a:endParaRPr lang="en-US">
              <a:solidFill>
                <a:srgbClr val="A6B727"/>
              </a:solidFill>
            </a:endParaRPr>
          </a:p>
        </p:txBody>
      </p:sp>
      <p:sp>
        <p:nvSpPr>
          <p:cNvPr id="5" name="Slide Number Placeholder 4"/>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761159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11/10/2020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4242213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3" name="Footer Placeholder 2"/>
          <p:cNvSpPr>
            <a:spLocks noGrp="1"/>
          </p:cNvSpPr>
          <p:nvPr>
            <p:ph type="ftr" sz="quarter" idx="11"/>
          </p:nvPr>
        </p:nvSpPr>
        <p:spPr/>
        <p:txBody>
          <a:bodyPr/>
          <a:lstStyle/>
          <a:p>
            <a:endParaRPr lang="en-US">
              <a:solidFill>
                <a:srgbClr val="A6B727"/>
              </a:solidFill>
            </a:endParaRPr>
          </a:p>
        </p:txBody>
      </p:sp>
      <p:sp>
        <p:nvSpPr>
          <p:cNvPr id="4" name="Slide Number Placeholder 3"/>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2068440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9366631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1274004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764681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5833810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F4DC4709-7C9F-4D3B-BBB0-B15DB7DD0013}" type="datetimeFigureOut">
              <a:rPr lang="en-US" smtClean="0"/>
              <a:pPr/>
              <a:t>11/10/2020</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ED0A60C-9B70-4605-81B0-5259F7B6997F}" type="slidenum">
              <a:rPr lang="en-US" smtClean="0"/>
              <a:pPr/>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93613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3652766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46220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1423989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8" name="Footer Placeholder 7"/>
          <p:cNvSpPr>
            <a:spLocks noGrp="1"/>
          </p:cNvSpPr>
          <p:nvPr>
            <p:ph type="ftr" sz="quarter" idx="11"/>
          </p:nvPr>
        </p:nvSpPr>
        <p:spPr/>
        <p:txBody>
          <a:bodyPr/>
          <a:lstStyle/>
          <a:p>
            <a:endParaRPr lang="en-US">
              <a:solidFill>
                <a:srgbClr val="A6B727"/>
              </a:solidFill>
            </a:endParaRPr>
          </a:p>
        </p:txBody>
      </p:sp>
      <p:sp>
        <p:nvSpPr>
          <p:cNvPr id="9" name="Slide Number Placeholder 8"/>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206120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11/10/2020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459688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4" name="Footer Placeholder 3"/>
          <p:cNvSpPr>
            <a:spLocks noGrp="1"/>
          </p:cNvSpPr>
          <p:nvPr>
            <p:ph type="ftr" sz="quarter" idx="11"/>
          </p:nvPr>
        </p:nvSpPr>
        <p:spPr/>
        <p:txBody>
          <a:bodyPr/>
          <a:lstStyle/>
          <a:p>
            <a:endParaRPr lang="en-US">
              <a:solidFill>
                <a:srgbClr val="A6B727"/>
              </a:solidFill>
            </a:endParaRPr>
          </a:p>
        </p:txBody>
      </p:sp>
      <p:sp>
        <p:nvSpPr>
          <p:cNvPr id="5" name="Slide Number Placeholder 4"/>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34960753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3" name="Footer Placeholder 2"/>
          <p:cNvSpPr>
            <a:spLocks noGrp="1"/>
          </p:cNvSpPr>
          <p:nvPr>
            <p:ph type="ftr" sz="quarter" idx="11"/>
          </p:nvPr>
        </p:nvSpPr>
        <p:spPr/>
        <p:txBody>
          <a:bodyPr/>
          <a:lstStyle/>
          <a:p>
            <a:endParaRPr lang="en-US">
              <a:solidFill>
                <a:srgbClr val="A6B727"/>
              </a:solidFill>
            </a:endParaRPr>
          </a:p>
        </p:txBody>
      </p:sp>
      <p:sp>
        <p:nvSpPr>
          <p:cNvPr id="4" name="Slide Number Placeholder 3"/>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6017336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8128399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8794188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7123023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4275261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F4DC4709-7C9F-4D3B-BBB0-B15DB7DD0013}" type="datetimeFigureOut">
              <a:rPr lang="en-US" smtClean="0"/>
              <a:pPr/>
              <a:t>11/10/2020</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ED0A60C-9B70-4605-81B0-5259F7B6997F}" type="slidenum">
              <a:rPr lang="en-US" smtClean="0"/>
              <a:pPr/>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28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6026576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55582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928922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11/10/2020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31644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8" name="Footer Placeholder 7"/>
          <p:cNvSpPr>
            <a:spLocks noGrp="1"/>
          </p:cNvSpPr>
          <p:nvPr>
            <p:ph type="ftr" sz="quarter" idx="11"/>
          </p:nvPr>
        </p:nvSpPr>
        <p:spPr/>
        <p:txBody>
          <a:bodyPr/>
          <a:lstStyle/>
          <a:p>
            <a:endParaRPr lang="en-US">
              <a:solidFill>
                <a:srgbClr val="A6B727"/>
              </a:solidFill>
            </a:endParaRPr>
          </a:p>
        </p:txBody>
      </p:sp>
      <p:sp>
        <p:nvSpPr>
          <p:cNvPr id="9" name="Slide Number Placeholder 8"/>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2537667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4" name="Footer Placeholder 3"/>
          <p:cNvSpPr>
            <a:spLocks noGrp="1"/>
          </p:cNvSpPr>
          <p:nvPr>
            <p:ph type="ftr" sz="quarter" idx="11"/>
          </p:nvPr>
        </p:nvSpPr>
        <p:spPr/>
        <p:txBody>
          <a:bodyPr/>
          <a:lstStyle/>
          <a:p>
            <a:endParaRPr lang="en-US">
              <a:solidFill>
                <a:srgbClr val="A6B727"/>
              </a:solidFill>
            </a:endParaRPr>
          </a:p>
        </p:txBody>
      </p:sp>
      <p:sp>
        <p:nvSpPr>
          <p:cNvPr id="5" name="Slide Number Placeholder 4"/>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2039024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3" name="Footer Placeholder 2"/>
          <p:cNvSpPr>
            <a:spLocks noGrp="1"/>
          </p:cNvSpPr>
          <p:nvPr>
            <p:ph type="ftr" sz="quarter" idx="11"/>
          </p:nvPr>
        </p:nvSpPr>
        <p:spPr/>
        <p:txBody>
          <a:bodyPr/>
          <a:lstStyle/>
          <a:p>
            <a:endParaRPr lang="en-US">
              <a:solidFill>
                <a:srgbClr val="A6B727"/>
              </a:solidFill>
            </a:endParaRPr>
          </a:p>
        </p:txBody>
      </p:sp>
      <p:sp>
        <p:nvSpPr>
          <p:cNvPr id="4" name="Slide Number Placeholder 3"/>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252237372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8794208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6" name="Footer Placeholder 5"/>
          <p:cNvSpPr>
            <a:spLocks noGrp="1"/>
          </p:cNvSpPr>
          <p:nvPr>
            <p:ph type="ftr" sz="quarter" idx="11"/>
          </p:nvPr>
        </p:nvSpPr>
        <p:spPr/>
        <p:txBody>
          <a:bodyPr/>
          <a:lstStyle/>
          <a:p>
            <a:endParaRPr lang="en-US">
              <a:solidFill>
                <a:srgbClr val="A6B727"/>
              </a:solidFill>
            </a:endParaRPr>
          </a:p>
        </p:txBody>
      </p:sp>
      <p:sp>
        <p:nvSpPr>
          <p:cNvPr id="7" name="Slide Number Placeholder 6"/>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37213951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16852515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DC4709-7C9F-4D3B-BBB0-B15DB7DD0013}" type="datetimeFigureOut">
              <a:rPr lang="en-US" smtClean="0">
                <a:solidFill>
                  <a:srgbClr val="A6B727"/>
                </a:solidFill>
              </a:rPr>
              <a:pPr/>
              <a:t>11/10/2020</a:t>
            </a:fld>
            <a:endParaRPr lang="en-US">
              <a:solidFill>
                <a:srgbClr val="A6B727"/>
              </a:solidFill>
            </a:endParaRPr>
          </a:p>
        </p:txBody>
      </p:sp>
      <p:sp>
        <p:nvSpPr>
          <p:cNvPr id="5" name="Footer Placeholder 4"/>
          <p:cNvSpPr>
            <a:spLocks noGrp="1"/>
          </p:cNvSpPr>
          <p:nvPr>
            <p:ph type="ftr" sz="quarter" idx="11"/>
          </p:nvPr>
        </p:nvSpPr>
        <p:spPr/>
        <p:txBody>
          <a:bodyPr/>
          <a:lstStyle/>
          <a:p>
            <a:endParaRPr lang="en-US">
              <a:solidFill>
                <a:srgbClr val="A6B727"/>
              </a:solidFill>
            </a:endParaRPr>
          </a:p>
        </p:txBody>
      </p:sp>
      <p:sp>
        <p:nvSpPr>
          <p:cNvPr id="6" name="Slide Number Placeholder 5"/>
          <p:cNvSpPr>
            <a:spLocks noGrp="1"/>
          </p:cNvSpPr>
          <p:nvPr>
            <p:ph type="sldNum" sz="quarter" idx="12"/>
          </p:nvPr>
        </p:nvSpPr>
        <p:spPr/>
        <p:txBody>
          <a:bodyPr/>
          <a:lstStyle/>
          <a:p>
            <a:fld id="{AED0A60C-9B70-4605-81B0-5259F7B6997F}" type="slidenum">
              <a:rPr lang="en-US" smtClean="0">
                <a:solidFill>
                  <a:srgbClr val="A6B727"/>
                </a:solidFill>
              </a:rPr>
              <a:pPr/>
              <a:t>‹#›</a:t>
            </a:fld>
            <a:endParaRPr lang="en-US">
              <a:solidFill>
                <a:srgbClr val="A6B727"/>
              </a:solidFill>
            </a:endParaRPr>
          </a:p>
        </p:txBody>
      </p:sp>
    </p:spTree>
    <p:extLst>
      <p:ext uri="{BB962C8B-B14F-4D97-AF65-F5344CB8AC3E}">
        <p14:creationId xmlns:p14="http://schemas.microsoft.com/office/powerpoint/2010/main" val="8483051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690684E-B0EA-4E27-869B-4A086E6CDBCA}" type="datetimeFigureOut">
              <a:rPr lang="en-US" smtClean="0">
                <a:solidFill>
                  <a:srgbClr val="DBF5F9">
                    <a:shade val="90000"/>
                  </a:srgbClr>
                </a:solidFill>
              </a:rPr>
              <a:pPr/>
              <a:t>11/10/2020</a:t>
            </a:fld>
            <a:endParaRPr lang="en-US">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a:solidFill>
                <a:srgbClr val="DBF5F9">
                  <a:shade val="90000"/>
                </a:srgbClr>
              </a:solidFill>
            </a:endParaRPr>
          </a:p>
        </p:txBody>
      </p:sp>
      <p:sp>
        <p:nvSpPr>
          <p:cNvPr id="27" name="Slide Number Placeholder 26"/>
          <p:cNvSpPr>
            <a:spLocks noGrp="1"/>
          </p:cNvSpPr>
          <p:nvPr>
            <p:ph type="sldNum" sz="quarter" idx="12"/>
          </p:nvPr>
        </p:nvSpPr>
        <p:spPr/>
        <p:txBody>
          <a:bodyPr/>
          <a:lstStyle/>
          <a:p>
            <a:fld id="{0716CCD5-5C54-4975-AFE7-CE7BE1BB4BA8}"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1514097533"/>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6873915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690684E-B0EA-4E27-869B-4A086E6CDBCA}" type="datetimeFigureOut">
              <a:rPr lang="en-US" smtClean="0">
                <a:solidFill>
                  <a:srgbClr val="DBF5F9">
                    <a:shade val="90000"/>
                  </a:srgbClr>
                </a:solidFill>
              </a:rPr>
              <a:pPr/>
              <a:t>11/10/2020</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0716CCD5-5C54-4975-AFE7-CE7BE1BB4BA8}"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3076327380"/>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11/10/2020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076895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39697386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a:solidFill>
                <a:srgbClr val="04617B">
                  <a:shade val="90000"/>
                </a:srgbClr>
              </a:solidFill>
            </a:endParaRPr>
          </a:p>
        </p:txBody>
      </p:sp>
      <p:sp>
        <p:nvSpPr>
          <p:cNvPr id="9" name="Slide Number Placeholder 8"/>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09167812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a:solidFill>
                <a:srgbClr val="04617B">
                  <a:shade val="90000"/>
                </a:srgbClr>
              </a:solidFill>
            </a:endParaRPr>
          </a:p>
        </p:txBody>
      </p:sp>
      <p:sp>
        <p:nvSpPr>
          <p:cNvPr id="5" name="Slide Number Placeholder 4"/>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23507315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a:solidFill>
                <a:srgbClr val="04617B">
                  <a:shade val="90000"/>
                </a:srgbClr>
              </a:solidFill>
            </a:endParaRPr>
          </a:p>
        </p:txBody>
      </p:sp>
      <p:sp>
        <p:nvSpPr>
          <p:cNvPr id="4" name="Slide Number Placeholder 3"/>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2558379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7311647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endParaRPr>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endParaRPr>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a:xfrm>
            <a:off x="10769600" y="6356351"/>
            <a:ext cx="812800" cy="365125"/>
          </a:xfrm>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sz="1800">
              <a:solidFill>
                <a:prstClr val="black"/>
              </a:solidFill>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sz="1800">
              <a:solidFill>
                <a:prstClr val="black"/>
              </a:solidFill>
            </a:endParaRPr>
          </a:p>
        </p:txBody>
      </p:sp>
    </p:spTree>
    <p:extLst>
      <p:ext uri="{BB962C8B-B14F-4D97-AF65-F5344CB8AC3E}">
        <p14:creationId xmlns:p14="http://schemas.microsoft.com/office/powerpoint/2010/main" val="17258917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7017025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90684E-B0EA-4E27-869B-4A086E6CDBCA}" type="datetimeFigureOut">
              <a:rPr lang="en-US" smtClean="0">
                <a:solidFill>
                  <a:srgbClr val="04617B">
                    <a:shade val="90000"/>
                  </a:srgbClr>
                </a:solidFill>
              </a:rPr>
              <a:pPr/>
              <a:t>11/10/2020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0716CCD5-5C54-4975-AFE7-CE7BE1BB4BA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30691738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C6E08B-67AB-4846-A5CC-9746A7FA74B1}"/>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69FFEB79-B023-4E42-A207-40EB3E916D13}"/>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C9A68BF7-F3F2-0C42-9897-E39EFCF0C651}"/>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89572B45-AA62-7046-9F58-66D728DD5A3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63F4716-8A47-4C47-8923-4DF8308EE37A}"/>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78910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9F90C4-7051-7C47-9226-22E606139C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8A1881C-19FF-BC45-96FB-42EFF56B41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03D618D-A6C8-994F-84A8-3EEAB1DEB472}"/>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CABD5C9D-0D5F-8147-BA41-22EFB87AF08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E44EE7E0-B7B8-9E44-BF5E-ADCF0E9E66D5}"/>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0615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11/10/2020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3962195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3B2969-DEC1-C543-94CA-D5AF9930F2C6}"/>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11C53D45-BB5C-3A4A-83EF-D0BE6968ACB1}"/>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53F186F-8E1A-104A-A5EF-A53EA8F092C0}"/>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CC336E71-BCB6-D744-9E71-8490D7E1BC69}"/>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595E16F6-21B7-4145-81E7-908392641411}"/>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184773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1F8F80-6D15-5546-B73A-CF747699A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DC49ECA-F098-7F42-AE1A-DF01B559ED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2F735620-F2C7-EC41-8E56-F48C8C34F8B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B488F79B-B500-DF47-BD48-388CCB2E2572}"/>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050046C0-8355-5240-9649-CC84C22FDB28}"/>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EA4DCE9E-829E-9F48-B642-B0C695C37521}"/>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38065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2A9FA1-0D78-3B47-BE2F-27F19FE8B4D2}"/>
              </a:ext>
            </a:extLst>
          </p:cNvPr>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DDDADC2A-DCD5-754D-9B65-60AA8BDD78E1}"/>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2B29CDF1-7017-224E-BAD9-3C2019151F01}"/>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2532A1CD-1B6D-7343-B8DD-1E4B05D77B94}"/>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A24BC10-AED3-264D-838D-C8CCA8C75920}"/>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C6AA41F9-63A8-BE49-A7F5-D24F4499DE76}"/>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29A55BFF-6D2F-CD46-93CB-AEC8F1395461}"/>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E91B4699-9373-5047-B580-798E927ED04D}"/>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303882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9A01FE-2B62-1745-894A-185D572241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5B82D7A7-C5C8-3A47-A628-E1E22EBB0DC4}"/>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05D08AC8-3EF0-6341-A664-BCCCF066243B}"/>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2063FD5-83F6-E445-B5AA-00E24C31B9F6}"/>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507930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2500433-5D71-5E42-84D0-BFA2F24B3FC8}"/>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C89224CD-4D7C-A444-8A80-15F0D7E2205E}"/>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7D878228-7B70-D34E-B146-F0874C1EE2B0}"/>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679640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02A70C-64A9-AC4E-A7D0-19DDA295B151}"/>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CD3B80D7-F95B-544C-ADE9-C98E0456A38D}"/>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C22587C5-D762-3840-A490-565860E361FD}"/>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4196F374-F528-C04B-8C13-1C48896664F9}"/>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F68E0AD5-8052-8F44-BDF8-0979946B8F61}"/>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50ABD486-0093-0D4E-969D-931E4CCB0B36}"/>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900557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48E706-F7AA-BB41-B807-8422B938F336}"/>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7DD993FC-6C32-8042-B7CF-8EBAFCC5A3FE}"/>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29CC0DF1-AAEC-134B-88FB-ECDB8EAC1B43}"/>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32285BBA-1615-8042-B36E-282B0309B2FA}"/>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0C6EF97E-BB31-FA41-9223-5969119B007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55CAED4B-572D-5D44-B2D0-B755FAE55090}"/>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47538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18B729-C37D-7B47-8BB9-460D8868D83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3C76D8EA-FC43-7B4D-9650-64CBFCD20B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FDA4D4B-ECA2-394E-B8D5-EF064E1ABFF0}"/>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5B42E04B-F9F6-704D-94D6-519C1D26370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7487C4B-2B6A-7B42-B508-4ABAC0F14D3F}"/>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2969873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F4268BFD-39F9-364D-B3CB-DD77391ED59A}"/>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5A9A6A9-B741-CC41-8A31-6951AF494018}"/>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B8042D9-C75F-5447-B83F-9A8C7F3EC6D9}"/>
              </a:ext>
            </a:extLst>
          </p:cNvPr>
          <p:cNvSpPr>
            <a:spLocks noGrp="1"/>
          </p:cNvSpPr>
          <p:nvPr>
            <p:ph type="dt" sz="half" idx="10"/>
          </p:nvPr>
        </p:nvSpPr>
        <p:spPr/>
        <p:txBody>
          <a:bodyPr/>
          <a:lstStyle/>
          <a:p>
            <a:fld id="{7AB81966-B522-F54E-9988-BDD313877B3B}" type="datetimeFigureOut">
              <a:rPr lang="en-US" smtClean="0">
                <a:solidFill>
                  <a:prstClr val="black">
                    <a:tint val="75000"/>
                  </a:prstClr>
                </a:solidFill>
              </a:rPr>
              <a:pPr/>
              <a:t>11/10/2020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2B9D5658-8D05-EB47-83D9-64AE4BCC1A2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5D2F57DA-A97C-B946-A475-18D2DBA672F4}"/>
              </a:ext>
            </a:extLst>
          </p:cNvPr>
          <p:cNvSpPr>
            <a:spLocks noGrp="1"/>
          </p:cNvSpPr>
          <p:nvPr>
            <p:ph type="sldNum" sz="quarter" idx="12"/>
          </p:nvPr>
        </p:nvSpPr>
        <p:spPr/>
        <p:txBody>
          <a:bodyPr/>
          <a:lstStyle/>
          <a:p>
            <a:fld id="{27449919-4C66-AD4F-976F-719BE7328BD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2228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8253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B61BEF0D-F0BB-DE4B-95CE-6DB70DBA9567}" type="datetimeFigureOut">
              <a:rPr lang="en-US" smtClean="0"/>
              <a:pPr/>
              <a:t>11/10/2020</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463448"/>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pPr defTabSz="914400"/>
            <a:fld id="{F4DC4709-7C9F-4D3B-BBB0-B15DB7DD0013}" type="datetimeFigureOut">
              <a:rPr lang="en-US" smtClean="0">
                <a:solidFill>
                  <a:srgbClr val="A6B727"/>
                </a:solidFill>
              </a:rPr>
              <a:pPr defTabSz="914400"/>
              <a:t>11/10/2020</a:t>
            </a:fld>
            <a:endParaRPr lang="en-US">
              <a:solidFill>
                <a:srgbClr val="A6B727"/>
              </a:solidFill>
            </a:endParaRPr>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pPr defTabSz="914400"/>
            <a:endParaRPr lang="en-US">
              <a:solidFill>
                <a:srgbClr val="A6B727"/>
              </a:solidFill>
            </a:endParaRPr>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pPr defTabSz="914400"/>
            <a:fld id="{AED0A60C-9B70-4605-81B0-5259F7B6997F}" type="slidenum">
              <a:rPr lang="en-US" smtClean="0">
                <a:solidFill>
                  <a:srgbClr val="A6B727"/>
                </a:solidFill>
              </a:rPr>
              <a:pPr defTabSz="914400"/>
              <a:t>‹#›</a:t>
            </a:fld>
            <a:endParaRPr lang="en-US">
              <a:solidFill>
                <a:srgbClr val="A6B727"/>
              </a:solidFill>
            </a:endParaRPr>
          </a:p>
        </p:txBody>
      </p:sp>
    </p:spTree>
    <p:extLst>
      <p:ext uri="{BB962C8B-B14F-4D97-AF65-F5344CB8AC3E}">
        <p14:creationId xmlns:p14="http://schemas.microsoft.com/office/powerpoint/2010/main" val="2661860693"/>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pPr defTabSz="914400"/>
            <a:fld id="{F4DC4709-7C9F-4D3B-BBB0-B15DB7DD0013}" type="datetimeFigureOut">
              <a:rPr lang="en-US" smtClean="0">
                <a:solidFill>
                  <a:srgbClr val="A6B727"/>
                </a:solidFill>
              </a:rPr>
              <a:pPr defTabSz="914400"/>
              <a:t>11/10/2020</a:t>
            </a:fld>
            <a:endParaRPr lang="en-US">
              <a:solidFill>
                <a:srgbClr val="A6B727"/>
              </a:solidFill>
            </a:endParaRPr>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pPr defTabSz="914400"/>
            <a:endParaRPr lang="en-US">
              <a:solidFill>
                <a:srgbClr val="A6B727"/>
              </a:solidFill>
            </a:endParaRPr>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pPr defTabSz="914400"/>
            <a:fld id="{AED0A60C-9B70-4605-81B0-5259F7B6997F}" type="slidenum">
              <a:rPr lang="en-US" smtClean="0">
                <a:solidFill>
                  <a:srgbClr val="A6B727"/>
                </a:solidFill>
              </a:rPr>
              <a:pPr defTabSz="914400"/>
              <a:t>‹#›</a:t>
            </a:fld>
            <a:endParaRPr lang="en-US">
              <a:solidFill>
                <a:srgbClr val="A6B727"/>
              </a:solidFill>
            </a:endParaRPr>
          </a:p>
        </p:txBody>
      </p:sp>
    </p:spTree>
    <p:extLst>
      <p:ext uri="{BB962C8B-B14F-4D97-AF65-F5344CB8AC3E}">
        <p14:creationId xmlns:p14="http://schemas.microsoft.com/office/powerpoint/2010/main" val="3772510276"/>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pPr defTabSz="914400"/>
            <a:fld id="{F4DC4709-7C9F-4D3B-BBB0-B15DB7DD0013}" type="datetimeFigureOut">
              <a:rPr lang="en-US" smtClean="0">
                <a:solidFill>
                  <a:srgbClr val="A6B727"/>
                </a:solidFill>
              </a:rPr>
              <a:pPr defTabSz="914400"/>
              <a:t>11/10/2020</a:t>
            </a:fld>
            <a:endParaRPr lang="en-US">
              <a:solidFill>
                <a:srgbClr val="A6B727"/>
              </a:solidFill>
            </a:endParaRPr>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pPr defTabSz="914400"/>
            <a:endParaRPr lang="en-US">
              <a:solidFill>
                <a:srgbClr val="A6B727"/>
              </a:solidFill>
            </a:endParaRPr>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pPr defTabSz="914400"/>
            <a:fld id="{AED0A60C-9B70-4605-81B0-5259F7B6997F}" type="slidenum">
              <a:rPr lang="en-US" smtClean="0">
                <a:solidFill>
                  <a:srgbClr val="A6B727"/>
                </a:solidFill>
              </a:rPr>
              <a:pPr defTabSz="914400"/>
              <a:t>‹#›</a:t>
            </a:fld>
            <a:endParaRPr lang="en-US">
              <a:solidFill>
                <a:srgbClr val="A6B727"/>
              </a:solidFill>
            </a:endParaRPr>
          </a:p>
        </p:txBody>
      </p:sp>
    </p:spTree>
    <p:extLst>
      <p:ext uri="{BB962C8B-B14F-4D97-AF65-F5344CB8AC3E}">
        <p14:creationId xmlns:p14="http://schemas.microsoft.com/office/powerpoint/2010/main" val="216314025"/>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pPr defTabSz="914400"/>
            <a:fld id="{F4DC4709-7C9F-4D3B-BBB0-B15DB7DD0013}" type="datetimeFigureOut">
              <a:rPr lang="en-US" smtClean="0">
                <a:solidFill>
                  <a:srgbClr val="A6B727"/>
                </a:solidFill>
              </a:rPr>
              <a:pPr defTabSz="914400"/>
              <a:t>11/10/2020</a:t>
            </a:fld>
            <a:endParaRPr lang="en-US">
              <a:solidFill>
                <a:srgbClr val="A6B727"/>
              </a:solidFill>
            </a:endParaRPr>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pPr defTabSz="914400"/>
            <a:endParaRPr lang="en-US">
              <a:solidFill>
                <a:srgbClr val="A6B727"/>
              </a:solidFill>
            </a:endParaRPr>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pPr defTabSz="914400"/>
            <a:fld id="{AED0A60C-9B70-4605-81B0-5259F7B6997F}" type="slidenum">
              <a:rPr lang="en-US" smtClean="0">
                <a:solidFill>
                  <a:srgbClr val="A6B727"/>
                </a:solidFill>
              </a:rPr>
              <a:pPr defTabSz="914400"/>
              <a:t>‹#›</a:t>
            </a:fld>
            <a:endParaRPr lang="en-US">
              <a:solidFill>
                <a:srgbClr val="A6B727"/>
              </a:solidFill>
            </a:endParaRPr>
          </a:p>
        </p:txBody>
      </p:sp>
    </p:spTree>
    <p:extLst>
      <p:ext uri="{BB962C8B-B14F-4D97-AF65-F5344CB8AC3E}">
        <p14:creationId xmlns:p14="http://schemas.microsoft.com/office/powerpoint/2010/main" val="2254653603"/>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pPr defTabSz="914400"/>
            <a:fld id="{F4DC4709-7C9F-4D3B-BBB0-B15DB7DD0013}" type="datetimeFigureOut">
              <a:rPr lang="en-US" smtClean="0">
                <a:solidFill>
                  <a:srgbClr val="A6B727"/>
                </a:solidFill>
              </a:rPr>
              <a:pPr defTabSz="914400"/>
              <a:t>11/10/2020</a:t>
            </a:fld>
            <a:endParaRPr lang="en-US">
              <a:solidFill>
                <a:srgbClr val="A6B727"/>
              </a:solidFill>
            </a:endParaRPr>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pPr defTabSz="914400"/>
            <a:endParaRPr lang="en-US">
              <a:solidFill>
                <a:srgbClr val="A6B727"/>
              </a:solidFill>
            </a:endParaRPr>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pPr defTabSz="914400"/>
            <a:fld id="{AED0A60C-9B70-4605-81B0-5259F7B6997F}" type="slidenum">
              <a:rPr lang="en-US" smtClean="0">
                <a:solidFill>
                  <a:srgbClr val="A6B727"/>
                </a:solidFill>
              </a:rPr>
              <a:pPr defTabSz="914400"/>
              <a:t>‹#›</a:t>
            </a:fld>
            <a:endParaRPr lang="en-US">
              <a:solidFill>
                <a:srgbClr val="A6B727"/>
              </a:solidFill>
            </a:endParaRPr>
          </a:p>
        </p:txBody>
      </p:sp>
    </p:spTree>
    <p:extLst>
      <p:ext uri="{BB962C8B-B14F-4D97-AF65-F5344CB8AC3E}">
        <p14:creationId xmlns:p14="http://schemas.microsoft.com/office/powerpoint/2010/main" val="1007684415"/>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sz="1800">
              <a:solidFill>
                <a:prstClr val="black"/>
              </a:solidFill>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sz="1800">
              <a:solidFill>
                <a:prstClr val="black"/>
              </a:solidFill>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defTabSz="914400"/>
            <a:fld id="{4690684E-B0EA-4E27-869B-4A086E6CDBCA}" type="datetimeFigureOut">
              <a:rPr lang="en-US" smtClean="0">
                <a:solidFill>
                  <a:srgbClr val="04617B">
                    <a:shade val="90000"/>
                  </a:srgbClr>
                </a:solidFill>
              </a:rPr>
              <a:pPr defTabSz="914400"/>
              <a:t>11/10/2020</a:t>
            </a:fld>
            <a:endParaRPr lang="en-US">
              <a:solidFill>
                <a:srgbClr val="04617B">
                  <a:shade val="90000"/>
                </a:srgbClr>
              </a:solidFill>
            </a:endParaRPr>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defTabSz="914400"/>
            <a:endParaRPr lang="en-US">
              <a:solidFill>
                <a:srgbClr val="04617B">
                  <a:shade val="90000"/>
                </a:srgbClr>
              </a:solidFill>
            </a:endParaRPr>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defTabSz="914400"/>
            <a:fld id="{0716CCD5-5C54-4975-AFE7-CE7BE1BB4BA8}" type="slidenum">
              <a:rPr lang="en-US" smtClean="0">
                <a:solidFill>
                  <a:srgbClr val="04617B">
                    <a:shade val="90000"/>
                  </a:srgbClr>
                </a:solidFill>
              </a:rPr>
              <a:pPr defTabSz="914400"/>
              <a:t>‹#›</a:t>
            </a:fld>
            <a:endParaRPr lang="en-US">
              <a:solidFill>
                <a:srgbClr val="04617B">
                  <a:shade val="90000"/>
                </a:srgbClr>
              </a:solidFill>
            </a:endParaRP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914400"/>
              <a:endParaRPr lang="en-US" sz="1800">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914400"/>
              <a:endParaRPr lang="en-US" sz="1800">
                <a:solidFill>
                  <a:prstClr val="black"/>
                </a:solidFill>
              </a:endParaRPr>
            </a:p>
          </p:txBody>
        </p:sp>
      </p:grpSp>
    </p:spTree>
    <p:extLst>
      <p:ext uri="{BB962C8B-B14F-4D97-AF65-F5344CB8AC3E}">
        <p14:creationId xmlns:p14="http://schemas.microsoft.com/office/powerpoint/2010/main" val="1787919060"/>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80E9B705-E44C-614B-A995-46FF1C8E3E12}"/>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F19D9765-D7DE-674E-B930-08B3A058D3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302854F-37F5-4842-9FFD-CC82AA996263}"/>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a:fld id="{7AB81966-B522-F54E-9988-BDD313877B3B}" type="datetimeFigureOut">
              <a:rPr lang="en-US" smtClean="0">
                <a:solidFill>
                  <a:prstClr val="black">
                    <a:tint val="75000"/>
                  </a:prstClr>
                </a:solidFill>
              </a:rPr>
              <a:pPr defTabSz="914400"/>
              <a:t>11/10/2020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25A8C786-97F3-0B46-85A3-07770134DA4E}"/>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1C2866B8-8152-4741-B5EA-3A8A06812F5C}"/>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a:fld id="{27449919-4C66-AD4F-976F-719BE7328BD5}"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2981746475"/>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9.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9.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9.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9.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9.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9.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9.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9.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9.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9.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9.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9.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9.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e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9.xml"/></Relationships>
</file>

<file path=ppt/slides/_rels/slide6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g"/><Relationship Id="rId1" Type="http://schemas.openxmlformats.org/officeDocument/2006/relationships/slideLayout" Target="../slideLayouts/slideLayout57.xml"/></Relationships>
</file>

<file path=ppt/slides/_rels/slide6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eg"/><Relationship Id="rId1" Type="http://schemas.openxmlformats.org/officeDocument/2006/relationships/slideLayout" Target="../slideLayouts/slideLayout46.xml"/></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6.xml"/></Relationships>
</file>

<file path=ppt/slides/_rels/slide6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0" y="1981200"/>
            <a:ext cx="7200900" cy="4038600"/>
          </a:xfrm>
        </p:spPr>
        <p:txBody>
          <a:bodyPr>
            <a:normAutofit/>
          </a:bodyPr>
          <a:lstStyle/>
          <a:p>
            <a:pPr marL="0" indent="0">
              <a:buNone/>
            </a:pPr>
            <a:r>
              <a:rPr lang="fa-IR" sz="6000" b="1" dirty="0">
                <a:solidFill>
                  <a:srgbClr val="FF0000"/>
                </a:solidFill>
              </a:rPr>
              <a:t>مکملهای مخصوص دیابت </a:t>
            </a:r>
            <a:endParaRPr lang="en-US" sz="6000" b="1" dirty="0">
              <a:solidFill>
                <a:srgbClr val="FF0000"/>
              </a:solidFill>
            </a:endParaRPr>
          </a:p>
        </p:txBody>
      </p:sp>
    </p:spTree>
    <p:extLst>
      <p:ext uri="{BB962C8B-B14F-4D97-AF65-F5344CB8AC3E}">
        <p14:creationId xmlns:p14="http://schemas.microsoft.com/office/powerpoint/2010/main" val="23708689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B7AB07D2-2C5A-A24D-8CC5-8095B3C273B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22" r="19722"/>
          <a:stretch/>
        </p:blipFill>
        <p:spPr>
          <a:xfrm>
            <a:off x="4876800" y="1397000"/>
            <a:ext cx="2438400" cy="4064000"/>
          </a:xfrm>
          <a:prstGeom prst="rect">
            <a:avLst/>
          </a:prstGeom>
        </p:spPr>
      </p:pic>
    </p:spTree>
    <p:extLst>
      <p:ext uri="{BB962C8B-B14F-4D97-AF65-F5344CB8AC3E}">
        <p14:creationId xmlns:p14="http://schemas.microsoft.com/office/powerpoint/2010/main" val="2462290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xmlns="" id="{4BAD20D5-CF84-1D4F-ACB7-3AEFA2277FD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754" b="2726"/>
          <a:stretch/>
        </p:blipFill>
        <p:spPr>
          <a:xfrm>
            <a:off x="3538148" y="1219200"/>
            <a:ext cx="4322453" cy="4267200"/>
          </a:xfrm>
          <a:prstGeom prst="rect">
            <a:avLst/>
          </a:prstGeom>
        </p:spPr>
      </p:pic>
    </p:spTree>
    <p:extLst>
      <p:ext uri="{BB962C8B-B14F-4D97-AF65-F5344CB8AC3E}">
        <p14:creationId xmlns:p14="http://schemas.microsoft.com/office/powerpoint/2010/main" val="1203605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03589D2E-B41E-CF46-955F-D270AC1087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3790" y="1102774"/>
            <a:ext cx="4902517" cy="4897977"/>
          </a:xfrm>
          <a:prstGeom prst="rect">
            <a:avLst/>
          </a:prstGeom>
        </p:spPr>
      </p:pic>
    </p:spTree>
    <p:extLst>
      <p:ext uri="{BB962C8B-B14F-4D97-AF65-F5344CB8AC3E}">
        <p14:creationId xmlns:p14="http://schemas.microsoft.com/office/powerpoint/2010/main" val="2731536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001738-00C6-7341-8891-4968841BB62E}"/>
              </a:ext>
            </a:extLst>
          </p:cNvPr>
          <p:cNvSpPr>
            <a:spLocks noGrp="1"/>
          </p:cNvSpPr>
          <p:nvPr>
            <p:ph type="title"/>
          </p:nvPr>
        </p:nvSpPr>
        <p:spPr/>
        <p:txBody>
          <a:bodyPr/>
          <a:lstStyle/>
          <a:p>
            <a:pPr algn="ctr"/>
            <a:r>
              <a:rPr lang="en-US" b="0" i="0" dirty="0" err="1">
                <a:solidFill>
                  <a:srgbClr val="FF0000"/>
                </a:solidFill>
                <a:effectLst/>
                <a:latin typeface="yekan"/>
              </a:rPr>
              <a:t>Sensolin</a:t>
            </a:r>
            <a:r>
              <a:rPr lang="en-US" b="0" i="0" dirty="0">
                <a:solidFill>
                  <a:srgbClr val="3B506F"/>
                </a:solidFill>
                <a:effectLst/>
                <a:latin typeface="yekan"/>
              </a:rPr>
              <a:t/>
            </a:r>
            <a:br>
              <a:rPr lang="en-US" b="0" i="0" dirty="0">
                <a:solidFill>
                  <a:srgbClr val="3B506F"/>
                </a:solidFill>
                <a:effectLst/>
                <a:latin typeface="yekan"/>
              </a:rPr>
            </a:br>
            <a:endParaRPr lang="en-US" dirty="0"/>
          </a:p>
        </p:txBody>
      </p:sp>
      <p:sp>
        <p:nvSpPr>
          <p:cNvPr id="3" name="Content Placeholder 2">
            <a:extLst>
              <a:ext uri="{FF2B5EF4-FFF2-40B4-BE49-F238E27FC236}">
                <a16:creationId xmlns:a16="http://schemas.microsoft.com/office/drawing/2014/main" xmlns="" id="{A76708AA-DBD4-2742-AE10-35A6CD5F7DCD}"/>
              </a:ext>
            </a:extLst>
          </p:cNvPr>
          <p:cNvSpPr>
            <a:spLocks noGrp="1"/>
          </p:cNvSpPr>
          <p:nvPr>
            <p:ph idx="1"/>
          </p:nvPr>
        </p:nvSpPr>
        <p:spPr/>
        <p:txBody>
          <a:bodyPr/>
          <a:lstStyle/>
          <a:p>
            <a:pPr algn="r" rtl="1"/>
            <a:r>
              <a:rPr lang="ar-AE" b="0" i="0" dirty="0">
                <a:solidFill>
                  <a:srgbClr val="3E485C"/>
                </a:solidFill>
                <a:effectLst/>
                <a:latin typeface="yekan"/>
                <a:cs typeface="B Nazanin" panose="00000400000000000000" pitchFamily="2" charset="-78"/>
              </a:rPr>
              <a:t>روزانه بین 1 تا 3 عدد کپسول بعد از وعده غذایی مصرف شود.</a:t>
            </a:r>
            <a:endParaRPr lang="en-US" dirty="0">
              <a:cs typeface="B Nazanin" panose="00000400000000000000" pitchFamily="2" charset="-78"/>
            </a:endParaRPr>
          </a:p>
        </p:txBody>
      </p:sp>
    </p:spTree>
    <p:extLst>
      <p:ext uri="{BB962C8B-B14F-4D97-AF65-F5344CB8AC3E}">
        <p14:creationId xmlns:p14="http://schemas.microsoft.com/office/powerpoint/2010/main" val="2575958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00" y="-1371600"/>
            <a:ext cx="9753600" cy="9753600"/>
          </a:xfrm>
          <a:prstGeom prst="rect">
            <a:avLst/>
          </a:prstGeom>
        </p:spPr>
      </p:pic>
    </p:spTree>
    <p:extLst>
      <p:ext uri="{BB962C8B-B14F-4D97-AF65-F5344CB8AC3E}">
        <p14:creationId xmlns:p14="http://schemas.microsoft.com/office/powerpoint/2010/main" val="3908236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E13AC450-73A0-C545-8AF7-F8553B302B9F}"/>
              </a:ext>
            </a:extLst>
          </p:cNvPr>
          <p:cNvPicPr>
            <a:picLocks noChangeAspect="1"/>
          </p:cNvPicPr>
          <p:nvPr/>
        </p:nvPicPr>
        <p:blipFill rotWithShape="1">
          <a:blip r:embed="rId2">
            <a:extLst>
              <a:ext uri="{28A0092B-C50C-407E-A947-70E740481C1C}">
                <a14:useLocalDpi xmlns:a14="http://schemas.microsoft.com/office/drawing/2010/main" val="0"/>
              </a:ext>
            </a:extLst>
          </a:blip>
          <a:srcRect t="13667" b="16633"/>
          <a:stretch/>
        </p:blipFill>
        <p:spPr>
          <a:xfrm>
            <a:off x="2819401" y="1219201"/>
            <a:ext cx="6643277" cy="3886200"/>
          </a:xfrm>
          <a:prstGeom prst="rect">
            <a:avLst/>
          </a:prstGeom>
        </p:spPr>
      </p:pic>
    </p:spTree>
    <p:extLst>
      <p:ext uri="{BB962C8B-B14F-4D97-AF65-F5344CB8AC3E}">
        <p14:creationId xmlns:p14="http://schemas.microsoft.com/office/powerpoint/2010/main" val="40608339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D91ECD7F-D25F-A247-8C34-B27AF541F526}"/>
              </a:ext>
            </a:extLst>
          </p:cNvPr>
          <p:cNvPicPr>
            <a:picLocks noChangeAspect="1"/>
          </p:cNvPicPr>
          <p:nvPr/>
        </p:nvPicPr>
        <p:blipFill rotWithShape="1">
          <a:blip r:embed="rId2">
            <a:extLst>
              <a:ext uri="{28A0092B-C50C-407E-A947-70E740481C1C}">
                <a14:useLocalDpi xmlns:a14="http://schemas.microsoft.com/office/drawing/2010/main" val="0"/>
              </a:ext>
            </a:extLst>
          </a:blip>
          <a:srcRect t="20088" b="27375"/>
          <a:stretch/>
        </p:blipFill>
        <p:spPr>
          <a:xfrm>
            <a:off x="3124200" y="1905000"/>
            <a:ext cx="5776458" cy="2590800"/>
          </a:xfrm>
          <a:prstGeom prst="rect">
            <a:avLst/>
          </a:prstGeom>
        </p:spPr>
      </p:pic>
    </p:spTree>
    <p:extLst>
      <p:ext uri="{BB962C8B-B14F-4D97-AF65-F5344CB8AC3E}">
        <p14:creationId xmlns:p14="http://schemas.microsoft.com/office/powerpoint/2010/main" val="5434596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50F168-52CA-BE40-925E-1A29B2AEFE3A}"/>
              </a:ext>
            </a:extLst>
          </p:cNvPr>
          <p:cNvSpPr>
            <a:spLocks noGrp="1"/>
          </p:cNvSpPr>
          <p:nvPr>
            <p:ph type="title"/>
          </p:nvPr>
        </p:nvSpPr>
        <p:spPr/>
        <p:txBody>
          <a:bodyPr/>
          <a:lstStyle/>
          <a:p>
            <a:r>
              <a:rPr lang="en-US" b="0" i="0" dirty="0" err="1">
                <a:solidFill>
                  <a:srgbClr val="FF0000"/>
                </a:solidFill>
                <a:effectLst/>
                <a:latin typeface="yekan"/>
              </a:rPr>
              <a:t>Dialevel</a:t>
            </a:r>
            <a:r>
              <a:rPr lang="en-US" b="0" i="0" dirty="0">
                <a:solidFill>
                  <a:srgbClr val="3B506F"/>
                </a:solidFill>
                <a:effectLst/>
                <a:latin typeface="yekan"/>
              </a:rPr>
              <a:t/>
            </a:r>
            <a:br>
              <a:rPr lang="en-US" b="0" i="0" dirty="0">
                <a:solidFill>
                  <a:srgbClr val="3B506F"/>
                </a:solidFill>
                <a:effectLst/>
                <a:latin typeface="yekan"/>
              </a:rPr>
            </a:br>
            <a:endParaRPr lang="en-US" dirty="0"/>
          </a:p>
        </p:txBody>
      </p:sp>
      <p:sp>
        <p:nvSpPr>
          <p:cNvPr id="3" name="Content Placeholder 2">
            <a:extLst>
              <a:ext uri="{FF2B5EF4-FFF2-40B4-BE49-F238E27FC236}">
                <a16:creationId xmlns:a16="http://schemas.microsoft.com/office/drawing/2014/main" xmlns="" id="{5C8CCAC0-7B1A-D543-8044-D872ACEEFA56}"/>
              </a:ext>
            </a:extLst>
          </p:cNvPr>
          <p:cNvSpPr>
            <a:spLocks noGrp="1"/>
          </p:cNvSpPr>
          <p:nvPr>
            <p:ph idx="1"/>
          </p:nvPr>
        </p:nvSpPr>
        <p:spPr>
          <a:xfrm>
            <a:off x="2064513" y="2342439"/>
            <a:ext cx="7886700" cy="3263504"/>
          </a:xfrm>
        </p:spPr>
        <p:txBody>
          <a:bodyPr/>
          <a:lstStyle/>
          <a:p>
            <a:pPr algn="r" rtl="1"/>
            <a:r>
              <a:rPr lang="ar-AE" b="0" i="0" dirty="0">
                <a:solidFill>
                  <a:srgbClr val="3E485C"/>
                </a:solidFill>
                <a:effectLst/>
                <a:latin typeface="yekan"/>
                <a:cs typeface="B Nazanin" panose="00000400000000000000" pitchFamily="2" charset="-78"/>
              </a:rPr>
              <a:t>1 یا 2 قرص در روز همراه با میزان کافی مایعات مصرف شود.</a:t>
            </a:r>
            <a:endParaRPr lang="en-US" dirty="0">
              <a:cs typeface="B Nazanin" panose="00000400000000000000" pitchFamily="2" charset="-78"/>
            </a:endParaRPr>
          </a:p>
        </p:txBody>
      </p:sp>
    </p:spTree>
    <p:extLst>
      <p:ext uri="{BB962C8B-B14F-4D97-AF65-F5344CB8AC3E}">
        <p14:creationId xmlns:p14="http://schemas.microsoft.com/office/powerpoint/2010/main" val="25514915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286000" y="609600"/>
            <a:ext cx="7620000" cy="5638800"/>
          </a:xfrm>
          <a:prstGeom prst="rect">
            <a:avLst/>
          </a:prstGeom>
        </p:spPr>
      </p:pic>
    </p:spTree>
    <p:extLst>
      <p:ext uri="{BB962C8B-B14F-4D97-AF65-F5344CB8AC3E}">
        <p14:creationId xmlns:p14="http://schemas.microsoft.com/office/powerpoint/2010/main" val="3220315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24778" r="21000" b="1333"/>
          <a:stretch/>
        </p:blipFill>
        <p:spPr>
          <a:xfrm>
            <a:off x="4343400" y="365126"/>
            <a:ext cx="3124200" cy="5685020"/>
          </a:xfrm>
          <a:prstGeom prst="rect">
            <a:avLst/>
          </a:prstGeom>
        </p:spPr>
      </p:pic>
    </p:spTree>
    <p:extLst>
      <p:ext uri="{BB962C8B-B14F-4D97-AF65-F5344CB8AC3E}">
        <p14:creationId xmlns:p14="http://schemas.microsoft.com/office/powerpoint/2010/main" val="2789477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3" name="Picture 2"/>
          <p:cNvPicPr>
            <a:picLocks noChangeAspect="1"/>
          </p:cNvPicPr>
          <p:nvPr/>
        </p:nvPicPr>
        <p:blipFill rotWithShape="1">
          <a:blip r:embed="rId2"/>
          <a:srcRect l="5824" t="19327" r="7205" b="1984"/>
          <a:stretch/>
        </p:blipFill>
        <p:spPr>
          <a:xfrm>
            <a:off x="2895600" y="195944"/>
            <a:ext cx="6705600" cy="6066971"/>
          </a:xfrm>
          <a:prstGeom prst="rect">
            <a:avLst/>
          </a:prstGeom>
        </p:spPr>
      </p:pic>
    </p:spTree>
    <p:extLst>
      <p:ext uri="{BB962C8B-B14F-4D97-AF65-F5344CB8AC3E}">
        <p14:creationId xmlns:p14="http://schemas.microsoft.com/office/powerpoint/2010/main" val="16133484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rotWithShape="1">
          <a:blip r:embed="rId2"/>
          <a:srcRect t="18454" b="16745"/>
          <a:stretch/>
        </p:blipFill>
        <p:spPr>
          <a:xfrm>
            <a:off x="2219325" y="914400"/>
            <a:ext cx="7753350" cy="4816474"/>
          </a:xfrm>
          <a:prstGeom prst="rect">
            <a:avLst/>
          </a:prstGeom>
        </p:spPr>
      </p:pic>
    </p:spTree>
    <p:extLst>
      <p:ext uri="{BB962C8B-B14F-4D97-AF65-F5344CB8AC3E}">
        <p14:creationId xmlns:p14="http://schemas.microsoft.com/office/powerpoint/2010/main" val="38970039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4445" t="11554" r="21777" b="12890"/>
          <a:stretch/>
        </p:blipFill>
        <p:spPr>
          <a:xfrm>
            <a:off x="2362200" y="365126"/>
            <a:ext cx="6324600" cy="6477000"/>
          </a:xfrm>
          <a:prstGeom prst="rect">
            <a:avLst/>
          </a:prstGeom>
        </p:spPr>
      </p:pic>
    </p:spTree>
    <p:extLst>
      <p:ext uri="{BB962C8B-B14F-4D97-AF65-F5344CB8AC3E}">
        <p14:creationId xmlns:p14="http://schemas.microsoft.com/office/powerpoint/2010/main" val="22699533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62200" y="762000"/>
            <a:ext cx="7696200" cy="5410200"/>
          </a:xfrm>
        </p:spPr>
        <p:txBody>
          <a:bodyPr>
            <a:normAutofit lnSpcReduction="10000"/>
          </a:bodyPr>
          <a:lstStyle/>
          <a:p>
            <a:pPr algn="just" rtl="1"/>
            <a:r>
              <a:rPr lang="fa-IR" sz="2400" dirty="0">
                <a:solidFill>
                  <a:srgbClr val="FF0000"/>
                </a:solidFill>
                <a:latin typeface="IRANSans"/>
                <a:cs typeface="B Nazanin" panose="00000400000000000000" pitchFamily="2" charset="-78"/>
              </a:rPr>
              <a:t>موارد مصرف</a:t>
            </a:r>
            <a:r>
              <a:rPr lang="fa-IR" sz="2400" dirty="0">
                <a:solidFill>
                  <a:srgbClr val="000000"/>
                </a:solidFill>
                <a:latin typeface="IRANSans"/>
                <a:cs typeface="B Nazanin" panose="00000400000000000000" pitchFamily="2" charset="-78"/>
              </a:rPr>
              <a:t> : برای درمان </a:t>
            </a:r>
            <a:r>
              <a:rPr lang="fa-IR" sz="2400" dirty="0" err="1">
                <a:solidFill>
                  <a:srgbClr val="000000"/>
                </a:solidFill>
                <a:latin typeface="IRANSans"/>
                <a:cs typeface="B Nazanin" panose="00000400000000000000" pitchFamily="2" charset="-78"/>
              </a:rPr>
              <a:t>نوروپاتی</a:t>
            </a:r>
            <a:r>
              <a:rPr lang="fa-IR" sz="2400" dirty="0">
                <a:solidFill>
                  <a:srgbClr val="000000"/>
                </a:solidFill>
                <a:latin typeface="IRANSans"/>
                <a:cs typeface="B Nazanin" panose="00000400000000000000" pitchFamily="2" charset="-78"/>
              </a:rPr>
              <a:t>، بخصوص </a:t>
            </a:r>
            <a:r>
              <a:rPr lang="fa-IR" sz="2400" dirty="0" err="1">
                <a:solidFill>
                  <a:srgbClr val="000000"/>
                </a:solidFill>
                <a:latin typeface="IRANSans"/>
                <a:cs typeface="B Nazanin" panose="00000400000000000000" pitchFamily="2" charset="-78"/>
              </a:rPr>
              <a:t>نوروپاتی</a:t>
            </a:r>
            <a:r>
              <a:rPr lang="fa-IR" sz="2400" dirty="0">
                <a:solidFill>
                  <a:srgbClr val="000000"/>
                </a:solidFill>
                <a:latin typeface="IRANSans"/>
                <a:cs typeface="B Nazanin" panose="00000400000000000000" pitchFamily="2" charset="-78"/>
              </a:rPr>
              <a:t> دیابتی و </a:t>
            </a:r>
            <a:r>
              <a:rPr lang="fa-IR" sz="2400" dirty="0" err="1">
                <a:solidFill>
                  <a:srgbClr val="000000"/>
                </a:solidFill>
                <a:latin typeface="IRANSans"/>
                <a:cs typeface="B Nazanin" panose="00000400000000000000" pitchFamily="2" charset="-78"/>
              </a:rPr>
              <a:t>نورالژی</a:t>
            </a:r>
            <a:r>
              <a:rPr lang="fa-IR" sz="2400" dirty="0">
                <a:solidFill>
                  <a:srgbClr val="000000"/>
                </a:solidFill>
                <a:latin typeface="IRANSans"/>
                <a:cs typeface="B Nazanin" panose="00000400000000000000" pitchFamily="2" charset="-78"/>
              </a:rPr>
              <a:t> (دردهای با منشا عصبی) کاربرد دارد. </a:t>
            </a:r>
            <a:endParaRPr lang="fa-IR" sz="2400" dirty="0">
              <a:solidFill>
                <a:srgbClr val="000000"/>
              </a:solidFill>
              <a:latin typeface="IRANSans"/>
              <a:cs typeface="B Nazanin" panose="00000400000000000000" pitchFamily="2" charset="-78"/>
            </a:endParaRPr>
          </a:p>
          <a:p>
            <a:pPr algn="just" rtl="1"/>
            <a:endParaRPr lang="fa-IR" sz="2400" dirty="0">
              <a:solidFill>
                <a:srgbClr val="000000"/>
              </a:solidFill>
              <a:latin typeface="IRANSans"/>
              <a:cs typeface="B Nazanin" panose="00000400000000000000" pitchFamily="2" charset="-78"/>
            </a:endParaRPr>
          </a:p>
          <a:p>
            <a:pPr algn="just" rtl="1"/>
            <a:r>
              <a:rPr lang="fa-IR" sz="2400" dirty="0" err="1">
                <a:solidFill>
                  <a:srgbClr val="000000"/>
                </a:solidFill>
                <a:latin typeface="IRANSans"/>
                <a:cs typeface="B Nazanin" panose="00000400000000000000" pitchFamily="2" charset="-78"/>
              </a:rPr>
              <a:t>نوروپاتی</a:t>
            </a:r>
            <a:r>
              <a:rPr lang="fa-IR" sz="2400" dirty="0">
                <a:solidFill>
                  <a:srgbClr val="000000"/>
                </a:solidFill>
                <a:latin typeface="IRANSans"/>
                <a:cs typeface="B Nazanin" panose="00000400000000000000" pitchFamily="2" charset="-78"/>
              </a:rPr>
              <a:t> </a:t>
            </a:r>
            <a:r>
              <a:rPr lang="fa-IR" sz="2400" dirty="0">
                <a:solidFill>
                  <a:srgbClr val="000000"/>
                </a:solidFill>
                <a:latin typeface="IRANSans"/>
                <a:cs typeface="B Nazanin" panose="00000400000000000000" pitchFamily="2" charset="-78"/>
              </a:rPr>
              <a:t>به هرگونه اختلال در عملکرد اعصاب محیطی </a:t>
            </a:r>
            <a:r>
              <a:rPr lang="fa-IR" sz="2400" dirty="0" err="1">
                <a:solidFill>
                  <a:srgbClr val="000000"/>
                </a:solidFill>
                <a:latin typeface="IRANSans"/>
                <a:cs typeface="B Nazanin" panose="00000400000000000000" pitchFamily="2" charset="-78"/>
              </a:rPr>
              <a:t>اتلاق</a:t>
            </a:r>
            <a:r>
              <a:rPr lang="fa-IR" sz="2400" dirty="0">
                <a:solidFill>
                  <a:srgbClr val="000000"/>
                </a:solidFill>
                <a:latin typeface="IRANSans"/>
                <a:cs typeface="B Nazanin" panose="00000400000000000000" pitchFamily="2" charset="-78"/>
              </a:rPr>
              <a:t> می شود که یکی از عوارض شایع بیماری </a:t>
            </a:r>
            <a:r>
              <a:rPr lang="fa-IR" sz="2400" dirty="0" err="1">
                <a:solidFill>
                  <a:srgbClr val="000000"/>
                </a:solidFill>
                <a:latin typeface="IRANSans"/>
                <a:cs typeface="B Nazanin" panose="00000400000000000000" pitchFamily="2" charset="-78"/>
              </a:rPr>
              <a:t>هایی</a:t>
            </a:r>
            <a:r>
              <a:rPr lang="fa-IR" sz="2400" dirty="0">
                <a:solidFill>
                  <a:srgbClr val="000000"/>
                </a:solidFill>
                <a:latin typeface="IRANSans"/>
                <a:cs typeface="B Nazanin" panose="00000400000000000000" pitchFamily="2" charset="-78"/>
              </a:rPr>
              <a:t> همچون دیابت است</a:t>
            </a:r>
            <a:r>
              <a:rPr lang="fa-IR" sz="2400" dirty="0">
                <a:solidFill>
                  <a:srgbClr val="000000"/>
                </a:solidFill>
                <a:latin typeface="IRANSans"/>
                <a:cs typeface="B Nazanin" panose="00000400000000000000" pitchFamily="2" charset="-78"/>
              </a:rPr>
              <a:t>.</a:t>
            </a:r>
          </a:p>
          <a:p>
            <a:pPr marL="0" indent="0" algn="just" rtl="1">
              <a:buNone/>
            </a:pPr>
            <a:r>
              <a:rPr lang="fa-IR" sz="2400" dirty="0">
                <a:solidFill>
                  <a:srgbClr val="000000"/>
                </a:solidFill>
                <a:latin typeface="IRANSans"/>
                <a:cs typeface="B Nazanin" panose="00000400000000000000" pitchFamily="2" charset="-78"/>
              </a:rPr>
              <a:t/>
            </a:r>
            <a:br>
              <a:rPr lang="fa-IR" sz="2400" dirty="0">
                <a:solidFill>
                  <a:srgbClr val="000000"/>
                </a:solidFill>
                <a:latin typeface="IRANSans"/>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sz="2400" dirty="0">
                <a:solidFill>
                  <a:srgbClr val="FF0000"/>
                </a:solidFill>
                <a:latin typeface="IRANSans"/>
                <a:cs typeface="B Nazanin" panose="00000400000000000000" pitchFamily="2" charset="-78"/>
              </a:rPr>
              <a:t>دستور مصرف</a:t>
            </a:r>
            <a:r>
              <a:rPr lang="fa-IR" sz="2400" dirty="0">
                <a:solidFill>
                  <a:srgbClr val="000000"/>
                </a:solidFill>
                <a:latin typeface="IRANSans"/>
                <a:cs typeface="B Nazanin" panose="00000400000000000000" pitchFamily="2" charset="-78"/>
              </a:rPr>
              <a:t>: روزانه دو عدد کپسول </a:t>
            </a:r>
            <a:r>
              <a:rPr lang="fa-IR" sz="2400" dirty="0" err="1">
                <a:solidFill>
                  <a:srgbClr val="000000"/>
                </a:solidFill>
                <a:latin typeface="IRANSans"/>
                <a:cs typeface="B Nazanin" panose="00000400000000000000" pitchFamily="2" charset="-78"/>
              </a:rPr>
              <a:t>نوروتک</a:t>
            </a:r>
            <a:r>
              <a:rPr lang="fa-IR" sz="2400" dirty="0">
                <a:solidFill>
                  <a:srgbClr val="000000"/>
                </a:solidFill>
                <a:latin typeface="IRANSans"/>
                <a:cs typeface="B Nazanin" panose="00000400000000000000" pitchFamily="2" charset="-78"/>
              </a:rPr>
              <a:t> هر 12 ساعت یکبار به همراه یک لیوان آب 1 ساعت بعد از غذا مصرف شود. (دوره مصرف دارو حداقل 3 ماه </a:t>
            </a:r>
            <a:r>
              <a:rPr lang="fa-IR" sz="2400" dirty="0">
                <a:solidFill>
                  <a:srgbClr val="000000"/>
                </a:solidFill>
                <a:latin typeface="IRANSans"/>
                <a:cs typeface="B Nazanin" panose="00000400000000000000" pitchFamily="2" charset="-78"/>
              </a:rPr>
              <a:t>         می </a:t>
            </a:r>
            <a:r>
              <a:rPr lang="fa-IR" sz="2400" dirty="0">
                <a:solidFill>
                  <a:srgbClr val="000000"/>
                </a:solidFill>
                <a:latin typeface="IRANSans"/>
                <a:cs typeface="B Nazanin" panose="00000400000000000000" pitchFamily="2" charset="-78"/>
              </a:rPr>
              <a:t>باشد</a:t>
            </a:r>
            <a:r>
              <a:rPr lang="fa-IR" sz="2400" dirty="0">
                <a:solidFill>
                  <a:srgbClr val="000000"/>
                </a:solidFill>
                <a:latin typeface="IRANSans"/>
                <a:cs typeface="B Nazanin" panose="00000400000000000000" pitchFamily="2" charset="-78"/>
              </a:rPr>
              <a:t>.)</a:t>
            </a:r>
          </a:p>
          <a:p>
            <a:pPr marL="0" indent="0" algn="just" rtl="1">
              <a:buNone/>
            </a:pPr>
            <a:endParaRPr lang="fa-IR" sz="2400" dirty="0">
              <a:solidFill>
                <a:srgbClr val="000000"/>
              </a:solidFill>
              <a:latin typeface="IRANSans"/>
              <a:cs typeface="B Nazanin" panose="00000400000000000000" pitchFamily="2" charset="-78"/>
            </a:endParaRPr>
          </a:p>
          <a:p>
            <a:pPr marL="0" indent="0" algn="just" rtl="1">
              <a:buNone/>
            </a:pPr>
            <a:r>
              <a:rPr lang="fa-IR" dirty="0">
                <a:solidFill>
                  <a:srgbClr val="FF0000"/>
                </a:solidFill>
                <a:latin typeface="IRANSans"/>
                <a:cs typeface="B Nazanin" panose="00000400000000000000" pitchFamily="2" charset="-78"/>
              </a:rPr>
              <a:t>اجزای تشکیل دهنده</a:t>
            </a:r>
            <a:r>
              <a:rPr lang="fa-IR" dirty="0">
                <a:solidFill>
                  <a:srgbClr val="000000"/>
                </a:solidFill>
                <a:latin typeface="IRANSans"/>
                <a:cs typeface="B Nazanin" panose="00000400000000000000" pitchFamily="2" charset="-78"/>
              </a:rPr>
              <a:t> : </a:t>
            </a:r>
            <a:r>
              <a:rPr lang="fa-IR" dirty="0" err="1">
                <a:solidFill>
                  <a:srgbClr val="000000"/>
                </a:solidFill>
                <a:latin typeface="IRANSans"/>
                <a:cs typeface="B Nazanin" panose="00000400000000000000" pitchFamily="2" charset="-78"/>
              </a:rPr>
              <a:t>نوروتک</a:t>
            </a:r>
            <a:r>
              <a:rPr lang="fa-IR" dirty="0">
                <a:solidFill>
                  <a:srgbClr val="000000"/>
                </a:solidFill>
                <a:latin typeface="IRANSans"/>
                <a:cs typeface="B Nazanin" panose="00000400000000000000" pitchFamily="2" charset="-78"/>
              </a:rPr>
              <a:t> دارای عصاره گیاهان تانسی، گزنه و نسترن می باشد. </a:t>
            </a:r>
            <a:endParaRPr lang="fa-IR" dirty="0" smtClean="0">
              <a:solidFill>
                <a:srgbClr val="000000"/>
              </a:solidFill>
              <a:latin typeface="IRANSans"/>
              <a:cs typeface="B Nazanin" panose="00000400000000000000" pitchFamily="2" charset="-78"/>
            </a:endParaRPr>
          </a:p>
          <a:p>
            <a:pPr marL="0" indent="0" algn="just" rtl="1">
              <a:buNone/>
            </a:pPr>
            <a:r>
              <a:rPr lang="fa-IR" dirty="0" smtClean="0">
                <a:solidFill>
                  <a:srgbClr val="000000"/>
                </a:solidFill>
                <a:latin typeface="IRANSans"/>
                <a:cs typeface="B Nazanin" panose="00000400000000000000" pitchFamily="2" charset="-78"/>
              </a:rPr>
              <a:t>کپسول </a:t>
            </a:r>
            <a:r>
              <a:rPr lang="fa-IR" dirty="0" err="1">
                <a:solidFill>
                  <a:srgbClr val="000000"/>
                </a:solidFill>
                <a:latin typeface="IRANSans"/>
                <a:cs typeface="B Nazanin" panose="00000400000000000000" pitchFamily="2" charset="-78"/>
              </a:rPr>
              <a:t>نوروتک</a:t>
            </a:r>
            <a:r>
              <a:rPr lang="fa-IR" dirty="0">
                <a:solidFill>
                  <a:srgbClr val="000000"/>
                </a:solidFill>
                <a:latin typeface="IRANSans"/>
                <a:cs typeface="B Nazanin" panose="00000400000000000000" pitchFamily="2" charset="-78"/>
              </a:rPr>
              <a:t> محتوی اسید </a:t>
            </a:r>
            <a:r>
              <a:rPr lang="fa-IR" dirty="0" err="1">
                <a:solidFill>
                  <a:srgbClr val="000000"/>
                </a:solidFill>
                <a:latin typeface="IRANSans"/>
                <a:cs typeface="B Nazanin" panose="00000400000000000000" pitchFamily="2" charset="-78"/>
              </a:rPr>
              <a:t>آسکوربیک</a:t>
            </a:r>
            <a:r>
              <a:rPr lang="fa-IR" dirty="0">
                <a:solidFill>
                  <a:srgbClr val="000000"/>
                </a:solidFill>
                <a:latin typeface="IRANSans"/>
                <a:cs typeface="B Nazanin" panose="00000400000000000000" pitchFamily="2" charset="-78"/>
              </a:rPr>
              <a:t> - فلاونوئید - بتا </a:t>
            </a:r>
            <a:r>
              <a:rPr lang="fa-IR" dirty="0" err="1">
                <a:solidFill>
                  <a:srgbClr val="000000"/>
                </a:solidFill>
                <a:latin typeface="IRANSans"/>
                <a:cs typeface="B Nazanin" panose="00000400000000000000" pitchFamily="2" charset="-78"/>
              </a:rPr>
              <a:t>کاروتن</a:t>
            </a:r>
            <a:r>
              <a:rPr lang="fa-IR" dirty="0">
                <a:solidFill>
                  <a:srgbClr val="000000"/>
                </a:solidFill>
                <a:latin typeface="IRANSans"/>
                <a:cs typeface="B Nazanin" panose="00000400000000000000" pitchFamily="2" charset="-78"/>
              </a:rPr>
              <a:t> - </a:t>
            </a:r>
            <a:r>
              <a:rPr lang="fa-IR" dirty="0" err="1">
                <a:solidFill>
                  <a:srgbClr val="000000"/>
                </a:solidFill>
                <a:latin typeface="IRANSans"/>
                <a:cs typeface="B Nazanin" panose="00000400000000000000" pitchFamily="2" charset="-78"/>
              </a:rPr>
              <a:t>کلروژنیک</a:t>
            </a:r>
            <a:r>
              <a:rPr lang="fa-IR" dirty="0">
                <a:solidFill>
                  <a:srgbClr val="000000"/>
                </a:solidFill>
                <a:latin typeface="IRANSans"/>
                <a:cs typeface="B Nazanin" panose="00000400000000000000" pitchFamily="2" charset="-78"/>
              </a:rPr>
              <a:t> اسید می باشد که از طریق کاهش التهاب  - افزایش انتقال سیگنال های عصبی - تقویت </a:t>
            </a:r>
            <a:r>
              <a:rPr lang="fa-IR" dirty="0" err="1">
                <a:solidFill>
                  <a:srgbClr val="000000"/>
                </a:solidFill>
                <a:latin typeface="IRANSans"/>
                <a:cs typeface="B Nazanin" panose="00000400000000000000" pitchFamily="2" charset="-78"/>
              </a:rPr>
              <a:t>رزنراسیون</a:t>
            </a:r>
            <a:r>
              <a:rPr lang="fa-IR" dirty="0">
                <a:solidFill>
                  <a:srgbClr val="000000"/>
                </a:solidFill>
                <a:latin typeface="IRANSans"/>
                <a:cs typeface="B Nazanin" panose="00000400000000000000" pitchFamily="2" charset="-78"/>
              </a:rPr>
              <a:t> اعصاب محیطی در گیر شده اثر خود را اعمال می کند . </a:t>
            </a:r>
            <a:endParaRPr lang="fa-IR" dirty="0" smtClean="0">
              <a:solidFill>
                <a:srgbClr val="000000"/>
              </a:solidFill>
              <a:latin typeface="IRANSans"/>
              <a:cs typeface="B Nazanin" panose="00000400000000000000" pitchFamily="2" charset="-78"/>
            </a:endParaRPr>
          </a:p>
          <a:p>
            <a:pPr marL="0" indent="0" algn="just" rtl="1">
              <a:buNone/>
            </a:pPr>
            <a:r>
              <a:rPr lang="fa-IR" dirty="0" smtClean="0">
                <a:solidFill>
                  <a:srgbClr val="000000"/>
                </a:solidFill>
                <a:latin typeface="IRANSans"/>
                <a:cs typeface="B Nazanin" panose="00000400000000000000" pitchFamily="2" charset="-78"/>
              </a:rPr>
              <a:t>علاوه </a:t>
            </a:r>
            <a:r>
              <a:rPr lang="fa-IR" dirty="0">
                <a:solidFill>
                  <a:srgbClr val="000000"/>
                </a:solidFill>
                <a:latin typeface="IRANSans"/>
                <a:cs typeface="B Nazanin" panose="00000400000000000000" pitchFamily="2" charset="-78"/>
              </a:rPr>
              <a:t>بر این خاصیت آنتی </a:t>
            </a:r>
            <a:r>
              <a:rPr lang="fa-IR" dirty="0" smtClean="0">
                <a:solidFill>
                  <a:srgbClr val="000000"/>
                </a:solidFill>
                <a:latin typeface="IRANSans"/>
                <a:cs typeface="B Nazanin" panose="00000400000000000000" pitchFamily="2" charset="-78"/>
              </a:rPr>
              <a:t>اکسیدان </a:t>
            </a:r>
            <a:r>
              <a:rPr lang="fa-IR" dirty="0">
                <a:solidFill>
                  <a:srgbClr val="000000"/>
                </a:solidFill>
                <a:latin typeface="IRANSans"/>
                <a:cs typeface="B Nazanin" panose="00000400000000000000" pitchFamily="2" charset="-78"/>
              </a:rPr>
              <a:t>قوی دارد.</a:t>
            </a:r>
            <a:endParaRPr lang="en-US" dirty="0">
              <a:cs typeface="B Nazanin" panose="00000400000000000000" pitchFamily="2" charset="-78"/>
            </a:endParaRPr>
          </a:p>
        </p:txBody>
      </p:sp>
    </p:spTree>
    <p:extLst>
      <p:ext uri="{BB962C8B-B14F-4D97-AF65-F5344CB8AC3E}">
        <p14:creationId xmlns:p14="http://schemas.microsoft.com/office/powerpoint/2010/main" val="26684833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219200" y="-1600200"/>
            <a:ext cx="9753600" cy="9753600"/>
          </a:xfrm>
          <a:prstGeom prst="rect">
            <a:avLst/>
          </a:prstGeom>
        </p:spPr>
      </p:pic>
    </p:spTree>
    <p:extLst>
      <p:ext uri="{BB962C8B-B14F-4D97-AF65-F5344CB8AC3E}">
        <p14:creationId xmlns:p14="http://schemas.microsoft.com/office/powerpoint/2010/main" val="28608056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14445" t="15556" r="14444" b="22222"/>
          <a:stretch/>
        </p:blipFill>
        <p:spPr>
          <a:xfrm>
            <a:off x="3175907" y="914401"/>
            <a:ext cx="5840186" cy="5110163"/>
          </a:xfrm>
          <a:prstGeom prst="rect">
            <a:avLst/>
          </a:prstGeom>
        </p:spPr>
      </p:pic>
    </p:spTree>
    <p:extLst>
      <p:ext uri="{BB962C8B-B14F-4D97-AF65-F5344CB8AC3E}">
        <p14:creationId xmlns:p14="http://schemas.microsoft.com/office/powerpoint/2010/main" val="40259531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4800601"/>
            <a:ext cx="7886700" cy="1325563"/>
          </a:xfrm>
        </p:spPr>
        <p:txBody>
          <a:bodyPr/>
          <a:lstStyle/>
          <a:p>
            <a:r>
              <a:rPr lang="fa-IR" dirty="0" smtClean="0">
                <a:cs typeface="B Nazanin" panose="00000400000000000000" pitchFamily="2" charset="-78"/>
              </a:rPr>
              <a:t>حاوی </a:t>
            </a:r>
            <a:r>
              <a:rPr lang="fa-IR" dirty="0">
                <a:cs typeface="B Nazanin" panose="00000400000000000000" pitchFamily="2" charset="-78"/>
              </a:rPr>
              <a:t>500 </a:t>
            </a:r>
            <a:r>
              <a:rPr lang="fa-IR" dirty="0" err="1">
                <a:cs typeface="B Nazanin" panose="00000400000000000000" pitchFamily="2" charset="-78"/>
              </a:rPr>
              <a:t>ميلي</a:t>
            </a:r>
            <a:r>
              <a:rPr lang="fa-IR" dirty="0">
                <a:cs typeface="B Nazanin" panose="00000400000000000000" pitchFamily="2" charset="-78"/>
              </a:rPr>
              <a:t> </a:t>
            </a:r>
            <a:r>
              <a:rPr lang="fa-IR" dirty="0" smtClean="0">
                <a:cs typeface="B Nazanin" panose="00000400000000000000" pitchFamily="2" charset="-78"/>
              </a:rPr>
              <a:t>گرم گیاه </a:t>
            </a:r>
            <a:r>
              <a:rPr lang="fa-IR" dirty="0" err="1" smtClean="0">
                <a:cs typeface="B Nazanin" panose="00000400000000000000" pitchFamily="2" charset="-78"/>
              </a:rPr>
              <a:t>گالگا</a:t>
            </a:r>
            <a:endParaRPr lang="en-US" dirty="0">
              <a:cs typeface="B Nazanin" panose="00000400000000000000" pitchFamily="2" charset="-78"/>
            </a:endParaRPr>
          </a:p>
        </p:txBody>
      </p:sp>
      <p:sp>
        <p:nvSpPr>
          <p:cNvPr id="3" name="Content Placeholder 2"/>
          <p:cNvSpPr>
            <a:spLocks noGrp="1"/>
          </p:cNvSpPr>
          <p:nvPr>
            <p:ph idx="1"/>
          </p:nvPr>
        </p:nvSpPr>
        <p:spPr>
          <a:xfrm>
            <a:off x="2333624" y="1696244"/>
            <a:ext cx="7448550" cy="3203575"/>
          </a:xfrm>
        </p:spPr>
        <p:txBody>
          <a:bodyPr/>
          <a:lstStyle/>
          <a:p>
            <a:endParaRPr lang="en-US" dirty="0"/>
          </a:p>
        </p:txBody>
      </p:sp>
      <p:pic>
        <p:nvPicPr>
          <p:cNvPr id="4" name="Picture 3"/>
          <p:cNvPicPr>
            <a:picLocks noChangeAspect="1"/>
          </p:cNvPicPr>
          <p:nvPr/>
        </p:nvPicPr>
        <p:blipFill rotWithShape="1">
          <a:blip r:embed="rId2"/>
          <a:srcRect l="2000" t="19600" r="-2000" b="27600"/>
          <a:stretch/>
        </p:blipFill>
        <p:spPr>
          <a:xfrm>
            <a:off x="2666423" y="304800"/>
            <a:ext cx="6782955" cy="3581400"/>
          </a:xfrm>
          <a:prstGeom prst="rect">
            <a:avLst/>
          </a:prstGeom>
        </p:spPr>
      </p:pic>
    </p:spTree>
    <p:extLst>
      <p:ext uri="{BB962C8B-B14F-4D97-AF65-F5344CB8AC3E}">
        <p14:creationId xmlns:p14="http://schemas.microsoft.com/office/powerpoint/2010/main" val="8933867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6322" y="5410201"/>
            <a:ext cx="7886700" cy="1325563"/>
          </a:xfrm>
        </p:spPr>
        <p:txBody>
          <a:bodyPr/>
          <a:lstStyle/>
          <a:p>
            <a:pPr algn="r" rtl="1"/>
            <a:r>
              <a:rPr lang="fa-IR" dirty="0">
                <a:solidFill>
                  <a:srgbClr val="4A4A4A"/>
                </a:solidFill>
                <a:latin typeface="IRANSansWeb"/>
                <a:cs typeface="B Nazanin" panose="00000400000000000000" pitchFamily="2" charset="-78"/>
              </a:rPr>
              <a:t>قطره </a:t>
            </a:r>
            <a:r>
              <a:rPr lang="fa-IR" dirty="0" err="1">
                <a:solidFill>
                  <a:srgbClr val="4A4A4A"/>
                </a:solidFill>
                <a:latin typeface="IRANSansWeb"/>
                <a:cs typeface="B Nazanin" panose="00000400000000000000" pitchFamily="2" charset="-78"/>
              </a:rPr>
              <a:t>دیامد</a:t>
            </a:r>
            <a:r>
              <a:rPr lang="fa-IR" dirty="0">
                <a:solidFill>
                  <a:srgbClr val="4A4A4A"/>
                </a:solidFill>
                <a:latin typeface="IRANSansWeb"/>
                <a:cs typeface="B Nazanin" panose="00000400000000000000" pitchFamily="2" charset="-78"/>
              </a:rPr>
              <a:t> ایران </a:t>
            </a:r>
            <a:r>
              <a:rPr lang="fa-IR" dirty="0" err="1">
                <a:solidFill>
                  <a:srgbClr val="4A4A4A"/>
                </a:solidFill>
                <a:latin typeface="IRANSansWeb"/>
                <a:cs typeface="B Nazanin" panose="00000400000000000000" pitchFamily="2" charset="-78"/>
              </a:rPr>
              <a:t>داروک</a:t>
            </a:r>
            <a:r>
              <a:rPr lang="fa-IR" dirty="0">
                <a:solidFill>
                  <a:srgbClr val="4A4A4A"/>
                </a:solidFill>
                <a:latin typeface="IRANSansWeb"/>
                <a:cs typeface="B Nazanin" panose="00000400000000000000" pitchFamily="2" charset="-78"/>
              </a:rPr>
              <a:t> کمک به درمان دیابت که از عصاره </a:t>
            </a:r>
            <a:r>
              <a:rPr lang="fa-IR" dirty="0" err="1">
                <a:solidFill>
                  <a:srgbClr val="4A4A4A"/>
                </a:solidFill>
                <a:latin typeface="IRANSansWeb"/>
                <a:cs typeface="B Nazanin" panose="00000400000000000000" pitchFamily="2" charset="-78"/>
              </a:rPr>
              <a:t>هیدروالکلی</a:t>
            </a:r>
            <a:r>
              <a:rPr lang="fa-IR" dirty="0">
                <a:solidFill>
                  <a:srgbClr val="4A4A4A"/>
                </a:solidFill>
                <a:latin typeface="IRANSansWeb"/>
                <a:cs typeface="B Nazanin" panose="00000400000000000000" pitchFamily="2" charset="-78"/>
              </a:rPr>
              <a:t> گیاه </a:t>
            </a:r>
            <a:r>
              <a:rPr lang="fa-IR" dirty="0" err="1">
                <a:solidFill>
                  <a:srgbClr val="4A4A4A"/>
                </a:solidFill>
                <a:latin typeface="IRANSansWeb"/>
                <a:cs typeface="B Nazanin" panose="00000400000000000000" pitchFamily="2" charset="-78"/>
              </a:rPr>
              <a:t>بوقناق</a:t>
            </a:r>
            <a:r>
              <a:rPr lang="fa-IR" dirty="0">
                <a:solidFill>
                  <a:srgbClr val="4A4A4A"/>
                </a:solidFill>
                <a:latin typeface="IRANSansWeb"/>
                <a:cs typeface="B Nazanin" panose="00000400000000000000" pitchFamily="2" charset="-78"/>
              </a:rPr>
              <a:t> می باشد. </a:t>
            </a:r>
            <a:endParaRPr lang="en-US" dirty="0">
              <a:cs typeface="B Nazanin" panose="00000400000000000000" pitchFamily="2" charset="-78"/>
            </a:endParaRPr>
          </a:p>
        </p:txBody>
      </p:sp>
      <p:pic>
        <p:nvPicPr>
          <p:cNvPr id="5" name="Picture 4"/>
          <p:cNvPicPr>
            <a:picLocks noChangeAspect="1"/>
          </p:cNvPicPr>
          <p:nvPr/>
        </p:nvPicPr>
        <p:blipFill rotWithShape="1">
          <a:blip r:embed="rId2"/>
          <a:srcRect l="26667" r="27999"/>
          <a:stretch/>
        </p:blipFill>
        <p:spPr>
          <a:xfrm>
            <a:off x="4876800" y="381000"/>
            <a:ext cx="2105745" cy="4645026"/>
          </a:xfrm>
          <a:prstGeom prst="rect">
            <a:avLst/>
          </a:prstGeom>
        </p:spPr>
      </p:pic>
    </p:spTree>
    <p:extLst>
      <p:ext uri="{BB962C8B-B14F-4D97-AF65-F5344CB8AC3E}">
        <p14:creationId xmlns:p14="http://schemas.microsoft.com/office/powerpoint/2010/main" val="4391182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288632" y="-228600"/>
            <a:ext cx="3614737" cy="6633496"/>
          </a:xfrm>
          <a:prstGeom prst="rect">
            <a:avLst/>
          </a:prstGeom>
        </p:spPr>
      </p:pic>
    </p:spTree>
    <p:extLst>
      <p:ext uri="{BB962C8B-B14F-4D97-AF65-F5344CB8AC3E}">
        <p14:creationId xmlns:p14="http://schemas.microsoft.com/office/powerpoint/2010/main" val="584898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095500" y="-609600"/>
            <a:ext cx="8001000" cy="8001000"/>
          </a:xfrm>
          <a:prstGeom prst="rect">
            <a:avLst/>
          </a:prstGeom>
        </p:spPr>
      </p:pic>
    </p:spTree>
    <p:extLst>
      <p:ext uri="{BB962C8B-B14F-4D97-AF65-F5344CB8AC3E}">
        <p14:creationId xmlns:p14="http://schemas.microsoft.com/office/powerpoint/2010/main" val="3755586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352800" y="762000"/>
            <a:ext cx="5197474" cy="5197474"/>
          </a:xfrm>
          <a:prstGeom prst="rect">
            <a:avLst/>
          </a:prstGeom>
        </p:spPr>
      </p:pic>
    </p:spTree>
    <p:extLst>
      <p:ext uri="{BB962C8B-B14F-4D97-AF65-F5344CB8AC3E}">
        <p14:creationId xmlns:p14="http://schemas.microsoft.com/office/powerpoint/2010/main" val="24104200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54AE09C2-4DB4-5746-AFDD-37112A37BF5B}"/>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4255" t="11765" r="20766" b="9267"/>
          <a:stretch/>
        </p:blipFill>
        <p:spPr>
          <a:xfrm>
            <a:off x="4953000" y="1371600"/>
            <a:ext cx="2590800" cy="4648200"/>
          </a:xfrm>
        </p:spPr>
      </p:pic>
    </p:spTree>
    <p:extLst>
      <p:ext uri="{BB962C8B-B14F-4D97-AF65-F5344CB8AC3E}">
        <p14:creationId xmlns:p14="http://schemas.microsoft.com/office/powerpoint/2010/main" val="38502450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a:solidFill>
                  <a:srgbClr val="3E485C"/>
                </a:solidFill>
                <a:latin typeface="yekan"/>
                <a:cs typeface="B Nazanin" panose="00000400000000000000" pitchFamily="2" charset="-78"/>
              </a:rPr>
              <a:t>حاوی گزنه، شنبلیله، دارچین، </a:t>
            </a:r>
            <a:r>
              <a:rPr lang="fa-IR" dirty="0" err="1">
                <a:solidFill>
                  <a:srgbClr val="3E485C"/>
                </a:solidFill>
                <a:latin typeface="yekan"/>
                <a:cs typeface="B Nazanin" panose="00000400000000000000" pitchFamily="2" charset="-78"/>
              </a:rPr>
              <a:t>استویا</a:t>
            </a:r>
            <a:r>
              <a:rPr lang="fa-IR" dirty="0">
                <a:solidFill>
                  <a:srgbClr val="3E485C"/>
                </a:solidFill>
                <a:latin typeface="yekan"/>
                <a:cs typeface="B Nazanin" panose="00000400000000000000" pitchFamily="2" charset="-78"/>
              </a:rPr>
              <a:t> و </a:t>
            </a:r>
            <a:r>
              <a:rPr lang="en-US" dirty="0">
                <a:solidFill>
                  <a:srgbClr val="3E485C"/>
                </a:solidFill>
                <a:latin typeface="yekan"/>
                <a:cs typeface="B Nazanin" panose="00000400000000000000" pitchFamily="2" charset="-78"/>
              </a:rPr>
              <a:t>Aconit Bean</a:t>
            </a:r>
          </a:p>
          <a:p>
            <a:pPr marL="0" indent="0">
              <a:buNone/>
            </a:pPr>
            <a:r>
              <a:rPr lang="en-US" dirty="0"/>
              <a:t/>
            </a:r>
            <a:br>
              <a:rPr lang="en-US" dirty="0"/>
            </a:br>
            <a:endParaRPr lang="en-US" dirty="0"/>
          </a:p>
        </p:txBody>
      </p:sp>
    </p:spTree>
    <p:extLst>
      <p:ext uri="{BB962C8B-B14F-4D97-AF65-F5344CB8AC3E}">
        <p14:creationId xmlns:p14="http://schemas.microsoft.com/office/powerpoint/2010/main" val="40569911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b="20312"/>
          <a:stretch/>
        </p:blipFill>
        <p:spPr>
          <a:xfrm>
            <a:off x="3886200" y="685800"/>
            <a:ext cx="3924300" cy="5409170"/>
          </a:xfrm>
          <a:prstGeom prst="rect">
            <a:avLst/>
          </a:prstGeom>
        </p:spPr>
      </p:pic>
    </p:spTree>
    <p:extLst>
      <p:ext uri="{BB962C8B-B14F-4D97-AF65-F5344CB8AC3E}">
        <p14:creationId xmlns:p14="http://schemas.microsoft.com/office/powerpoint/2010/main" val="15608105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21753" r="19033" b="5489"/>
          <a:stretch/>
        </p:blipFill>
        <p:spPr>
          <a:xfrm>
            <a:off x="4114800" y="365126"/>
            <a:ext cx="3733800" cy="5959474"/>
          </a:xfrm>
          <a:prstGeom prst="rect">
            <a:avLst/>
          </a:prstGeom>
        </p:spPr>
      </p:pic>
    </p:spTree>
    <p:extLst>
      <p:ext uri="{BB962C8B-B14F-4D97-AF65-F5344CB8AC3E}">
        <p14:creationId xmlns:p14="http://schemas.microsoft.com/office/powerpoint/2010/main" val="28514480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767" y="534033"/>
            <a:ext cx="10615386" cy="2926080"/>
          </a:xfrm>
        </p:spPr>
        <p:txBody>
          <a:bodyPr/>
          <a:lstStyle/>
          <a:p>
            <a:r>
              <a:rPr lang="fa-IR" dirty="0" smtClean="0">
                <a:cs typeface="B Nazanin" panose="00000400000000000000" pitchFamily="2" charset="-78"/>
              </a:rPr>
              <a:t>مکمل های بیمارستانی</a:t>
            </a:r>
            <a:endParaRPr lang="en-US" dirty="0">
              <a:cs typeface="B Nazanin" panose="00000400000000000000" pitchFamily="2" charset="-78"/>
            </a:endParaRPr>
          </a:p>
        </p:txBody>
      </p:sp>
      <p:sp>
        <p:nvSpPr>
          <p:cNvPr id="3" name="Subtitle 2"/>
          <p:cNvSpPr>
            <a:spLocks noGrp="1"/>
          </p:cNvSpPr>
          <p:nvPr>
            <p:ph type="subTitle" idx="1"/>
          </p:nvPr>
        </p:nvSpPr>
        <p:spPr/>
        <p:txBody>
          <a:bodyPr/>
          <a:lstStyle/>
          <a:p>
            <a:r>
              <a:rPr lang="fa-IR" dirty="0" smtClean="0">
                <a:cs typeface="B Nazanin" panose="00000400000000000000" pitchFamily="2" charset="-78"/>
              </a:rPr>
              <a:t>دکتر حسین ایمانی</a:t>
            </a:r>
          </a:p>
          <a:p>
            <a:r>
              <a:rPr lang="fa-IR" dirty="0" smtClean="0">
                <a:cs typeface="B Nazanin" panose="00000400000000000000" pitchFamily="2" charset="-78"/>
              </a:rPr>
              <a:t>متخصص تغذیه بالینی و رژیم درمانی</a:t>
            </a:r>
          </a:p>
          <a:p>
            <a:r>
              <a:rPr lang="fa-IR" dirty="0" smtClean="0">
                <a:cs typeface="B Nazanin" panose="00000400000000000000" pitchFamily="2" charset="-78"/>
              </a:rPr>
              <a:t>عضو هیئت علمی دانشگاه علوم پزشکی تهران</a:t>
            </a:r>
            <a:endParaRPr lang="en-US" dirty="0">
              <a:cs typeface="B Nazanin" panose="00000400000000000000" pitchFamily="2" charset="-78"/>
            </a:endParaRPr>
          </a:p>
        </p:txBody>
      </p:sp>
    </p:spTree>
    <p:extLst>
      <p:ext uri="{BB962C8B-B14F-4D97-AF65-F5344CB8AC3E}">
        <p14:creationId xmlns:p14="http://schemas.microsoft.com/office/powerpoint/2010/main" val="6074390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2699" t="25143" r="23587" b="35619"/>
          <a:stretch/>
        </p:blipFill>
        <p:spPr>
          <a:xfrm>
            <a:off x="477198" y="1010194"/>
            <a:ext cx="6071648" cy="5146765"/>
          </a:xfrm>
          <a:prstGeom prst="rect">
            <a:avLst/>
          </a:prstGeom>
        </p:spPr>
      </p:pic>
      <p:sp>
        <p:nvSpPr>
          <p:cNvPr id="5" name="TextBox 4"/>
          <p:cNvSpPr txBox="1"/>
          <p:nvPr/>
        </p:nvSpPr>
        <p:spPr>
          <a:xfrm>
            <a:off x="7219406" y="478971"/>
            <a:ext cx="4249783" cy="2916183"/>
          </a:xfrm>
          <a:prstGeom prst="rect">
            <a:avLst/>
          </a:prstGeom>
          <a:noFill/>
        </p:spPr>
        <p:txBody>
          <a:bodyPr wrap="square" rtlCol="0">
            <a:spAutoFit/>
          </a:bodyPr>
          <a:lstStyle/>
          <a:p>
            <a:pPr algn="r"/>
            <a:r>
              <a:rPr lang="fa-IR" sz="3600" dirty="0">
                <a:cs typeface="B Nazanin" panose="00000400000000000000" pitchFamily="2" charset="-78"/>
              </a:rPr>
              <a:t>انترامیل استاندارد  </a:t>
            </a:r>
            <a:endParaRPr lang="fa-IR" sz="3600" dirty="0" smtClean="0">
              <a:cs typeface="B Nazanin" panose="00000400000000000000" pitchFamily="2" charset="-78"/>
            </a:endParaRPr>
          </a:p>
          <a:p>
            <a:pPr algn="just" rtl="1">
              <a:lnSpc>
                <a:spcPct val="150000"/>
              </a:lnSpc>
            </a:pPr>
            <a:r>
              <a:rPr lang="fa-IR" sz="2000" dirty="0" smtClean="0">
                <a:cs typeface="B Nazanin" panose="00000400000000000000" pitchFamily="2" charset="-78"/>
              </a:rPr>
              <a:t>برای </a:t>
            </a:r>
            <a:r>
              <a:rPr lang="fa-IR" sz="2000" dirty="0">
                <a:cs typeface="B Nazanin" panose="00000400000000000000" pitchFamily="2" charset="-78"/>
              </a:rPr>
              <a:t>تهیه 150 میلی لیتر از محلول، به 120 میلی لیتر آب به آرامی یک پیمانه (33 گرم) از پودر افزوده و به خوبی حل نمایید. چنانچه 33 گرم پودر به دقت توزین شود، محلول آماده شده در هر میلی لیتر تقریبا حاوی یک کیلوکالری انرژی است</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5875" y="3463212"/>
            <a:ext cx="2693747" cy="2693747"/>
          </a:xfrm>
          <a:prstGeom prst="rect">
            <a:avLst/>
          </a:prstGeom>
        </p:spPr>
      </p:pic>
    </p:spTree>
    <p:extLst>
      <p:ext uri="{BB962C8B-B14F-4D97-AF65-F5344CB8AC3E}">
        <p14:creationId xmlns:p14="http://schemas.microsoft.com/office/powerpoint/2010/main" val="17651294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219406" y="478971"/>
            <a:ext cx="4249783" cy="2916183"/>
          </a:xfrm>
          <a:prstGeom prst="rect">
            <a:avLst/>
          </a:prstGeom>
          <a:noFill/>
        </p:spPr>
        <p:txBody>
          <a:bodyPr wrap="square" rtlCol="0">
            <a:spAutoFit/>
          </a:bodyPr>
          <a:lstStyle/>
          <a:p>
            <a:pPr algn="r"/>
            <a:r>
              <a:rPr lang="fa-IR" sz="3600" dirty="0">
                <a:cs typeface="B Nazanin" panose="00000400000000000000" pitchFamily="2" charset="-78"/>
              </a:rPr>
              <a:t>انترامیل </a:t>
            </a:r>
            <a:r>
              <a:rPr lang="fa-IR" sz="3600" dirty="0" smtClean="0">
                <a:cs typeface="B Nazanin" panose="00000400000000000000" pitchFamily="2" charset="-78"/>
              </a:rPr>
              <a:t>با پروتئین بالا  </a:t>
            </a:r>
          </a:p>
          <a:p>
            <a:pPr algn="just" rtl="1">
              <a:lnSpc>
                <a:spcPct val="150000"/>
              </a:lnSpc>
            </a:pPr>
            <a:r>
              <a:rPr lang="fa-IR" sz="2000" dirty="0">
                <a:cs typeface="B Nazanin" panose="00000400000000000000" pitchFamily="2" charset="-78"/>
              </a:rPr>
              <a:t>برای تهیه 130 میلی لیتر از محلول، به 100 میلی لیتر آب به آرامی یک پیمانه (34 گرم) از پودر افزوده و به خوبی حل نمایید. چنانچه 34 گرم پودر به دقت توزین شود، محلول آماده شده در هر میلی لیتر تقریبا حاوی 1/2 کیلوکالری انرژی است</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53400" y="3962400"/>
            <a:ext cx="2220686" cy="2220686"/>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7397" t="34921" r="24476" b="23936"/>
          <a:stretch/>
        </p:blipFill>
        <p:spPr>
          <a:xfrm>
            <a:off x="426719" y="703716"/>
            <a:ext cx="6409509" cy="5479370"/>
          </a:xfrm>
          <a:prstGeom prst="rect">
            <a:avLst/>
          </a:prstGeom>
        </p:spPr>
      </p:pic>
    </p:spTree>
    <p:extLst>
      <p:ext uri="{BB962C8B-B14F-4D97-AF65-F5344CB8AC3E}">
        <p14:creationId xmlns:p14="http://schemas.microsoft.com/office/powerpoint/2010/main" val="22475418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8910" y="4760224"/>
            <a:ext cx="2097776" cy="1664324"/>
          </a:xfrm>
          <a:prstGeom prst="rect">
            <a:avLst/>
          </a:prstGeom>
        </p:spPr>
      </p:pic>
      <p:sp>
        <p:nvSpPr>
          <p:cNvPr id="5" name="TextBox 4"/>
          <p:cNvSpPr txBox="1"/>
          <p:nvPr/>
        </p:nvSpPr>
        <p:spPr>
          <a:xfrm>
            <a:off x="6348549" y="365760"/>
            <a:ext cx="5460276" cy="4524315"/>
          </a:xfrm>
          <a:prstGeom prst="rect">
            <a:avLst/>
          </a:prstGeom>
          <a:noFill/>
        </p:spPr>
        <p:txBody>
          <a:bodyPr wrap="square" rtlCol="0">
            <a:spAutoFit/>
          </a:bodyPr>
          <a:lstStyle/>
          <a:p>
            <a:pPr algn="r" rtl="1"/>
            <a:r>
              <a:rPr lang="fa-IR" sz="3600" dirty="0" smtClean="0">
                <a:cs typeface="B Nazanin" panose="00000400000000000000" pitchFamily="2" charset="-78"/>
              </a:rPr>
              <a:t>انترامیل دیابتی</a:t>
            </a:r>
          </a:p>
          <a:p>
            <a:pPr marL="342900" indent="-342900" algn="r" rtl="1">
              <a:lnSpc>
                <a:spcPct val="150000"/>
              </a:lnSpc>
              <a:buFont typeface="Wingdings" panose="05000000000000000000" pitchFamily="2" charset="2"/>
              <a:buChar char="ü"/>
            </a:pPr>
            <a:r>
              <a:rPr lang="fa-IR" sz="2000" dirty="0">
                <a:cs typeface="B Nazanin" panose="00000400000000000000" pitchFamily="2" charset="-78"/>
              </a:rPr>
              <a:t>غذای کامل برای بیماران با محدودیت دریافت کربوهیدرات</a:t>
            </a:r>
          </a:p>
          <a:p>
            <a:pPr marL="342900" indent="-342900" algn="r" rtl="1">
              <a:lnSpc>
                <a:spcPct val="150000"/>
              </a:lnSpc>
              <a:buFont typeface="Wingdings" panose="05000000000000000000" pitchFamily="2" charset="2"/>
              <a:buChar char="ü"/>
            </a:pPr>
            <a:r>
              <a:rPr lang="fa-IR" sz="2000" dirty="0">
                <a:cs typeface="B Nazanin" panose="00000400000000000000" pitchFamily="2" charset="-78"/>
              </a:rPr>
              <a:t>مناسب بیماران دیابتی یا مبتلا به مشکلات </a:t>
            </a:r>
            <a:r>
              <a:rPr lang="fa-IR" sz="2000" dirty="0" smtClean="0">
                <a:cs typeface="B Nazanin" panose="00000400000000000000" pitchFamily="2" charset="-78"/>
              </a:rPr>
              <a:t>ریوی</a:t>
            </a:r>
          </a:p>
          <a:p>
            <a:pPr algn="r" rtl="1">
              <a:lnSpc>
                <a:spcPct val="150000"/>
              </a:lnSpc>
            </a:pPr>
            <a:r>
              <a:rPr lang="fa-IR" sz="2000" dirty="0" smtClean="0">
                <a:cs typeface="B Nazanin" panose="00000400000000000000" pitchFamily="2" charset="-78"/>
              </a:rPr>
              <a:t>مصرف:</a:t>
            </a:r>
          </a:p>
          <a:p>
            <a:pPr marL="285750" indent="-285750" algn="just" rtl="1">
              <a:lnSpc>
                <a:spcPct val="150000"/>
              </a:lnSpc>
              <a:buFont typeface="Arial" panose="020B0604020202020204" pitchFamily="34" charset="0"/>
              <a:buChar char="•"/>
            </a:pPr>
            <a:r>
              <a:rPr lang="fa-IR" b="1" dirty="0">
                <a:solidFill>
                  <a:srgbClr val="FF0000"/>
                </a:solidFill>
                <a:cs typeface="B Nazanin" panose="00000400000000000000" pitchFamily="2" charset="-78"/>
              </a:rPr>
              <a:t>تغذیه با لوله </a:t>
            </a:r>
            <a:r>
              <a:rPr lang="fa-IR" dirty="0">
                <a:cs typeface="B Nazanin" panose="00000400000000000000" pitchFamily="2" charset="-78"/>
              </a:rPr>
              <a:t>: هر پیمانه پودر را با آب جوشیده کاملا خنک شده تا 50 میلی لیتر در ظرف مدرج به حجم برسانید این محلول تقریبا تامین کننده 1</a:t>
            </a:r>
            <a:r>
              <a:rPr lang="en-US" dirty="0">
                <a:cs typeface="B Nazanin" panose="00000400000000000000" pitchFamily="2" charset="-78"/>
              </a:rPr>
              <a:t>Kcal/ml </a:t>
            </a:r>
            <a:r>
              <a:rPr lang="fa-IR" dirty="0">
                <a:cs typeface="B Nazanin" panose="00000400000000000000" pitchFamily="2" charset="-78"/>
              </a:rPr>
              <a:t>می باشد . بر حسب نیاز بیمار مقدار مناسب از این محلول را تهیه و بلافاصله مصرف نمایید</a:t>
            </a:r>
            <a:r>
              <a:rPr lang="fa-IR" dirty="0" smtClean="0">
                <a:cs typeface="B Nazanin" panose="00000400000000000000" pitchFamily="2" charset="-78"/>
              </a:rPr>
              <a:t>.</a:t>
            </a:r>
            <a:endParaRPr lang="fa-IR" dirty="0">
              <a:cs typeface="B Nazanin" panose="00000400000000000000" pitchFamily="2" charset="-78"/>
            </a:endParaRPr>
          </a:p>
          <a:p>
            <a:pPr marL="285750" indent="-285750" algn="just" rtl="1">
              <a:lnSpc>
                <a:spcPct val="150000"/>
              </a:lnSpc>
              <a:buFont typeface="Arial" panose="020B0604020202020204" pitchFamily="34" charset="0"/>
              <a:buChar char="•"/>
            </a:pPr>
            <a:r>
              <a:rPr lang="fa-IR" b="1" dirty="0">
                <a:solidFill>
                  <a:srgbClr val="FF0000"/>
                </a:solidFill>
                <a:cs typeface="B Nazanin" panose="00000400000000000000" pitchFamily="2" charset="-78"/>
              </a:rPr>
              <a:t>مصرف خوراکی </a:t>
            </a:r>
            <a:r>
              <a:rPr lang="fa-IR" dirty="0">
                <a:cs typeface="B Nazanin" panose="00000400000000000000" pitchFamily="2" charset="-78"/>
              </a:rPr>
              <a:t>: هر 5 پیمانه پودر را در یک لیوان آب یا شیر به آرامی حل نموده و پس از یکنواخت شدن محلول آن را بلافاصله مصرف نمایید</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1936" t="16127" r="20286" b="27619"/>
          <a:stretch/>
        </p:blipFill>
        <p:spPr>
          <a:xfrm>
            <a:off x="241663" y="533526"/>
            <a:ext cx="5878286" cy="5723256"/>
          </a:xfrm>
          <a:prstGeom prst="rect">
            <a:avLst/>
          </a:prstGeom>
        </p:spPr>
      </p:pic>
    </p:spTree>
    <p:extLst>
      <p:ext uri="{BB962C8B-B14F-4D97-AF65-F5344CB8AC3E}">
        <p14:creationId xmlns:p14="http://schemas.microsoft.com/office/powerpoint/2010/main" val="13962822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540137" y="365760"/>
            <a:ext cx="5268688" cy="4616648"/>
          </a:xfrm>
          <a:prstGeom prst="rect">
            <a:avLst/>
          </a:prstGeom>
          <a:noFill/>
        </p:spPr>
        <p:txBody>
          <a:bodyPr wrap="square" rtlCol="0">
            <a:spAutoFit/>
          </a:bodyPr>
          <a:lstStyle/>
          <a:p>
            <a:pPr algn="r" rtl="1"/>
            <a:r>
              <a:rPr lang="fa-IR" sz="3600" dirty="0" smtClean="0">
                <a:cs typeface="B Nazanin" panose="00000400000000000000" pitchFamily="2" charset="-78"/>
              </a:rPr>
              <a:t>انترامیل با فیبر بالا</a:t>
            </a:r>
          </a:p>
          <a:p>
            <a:pPr marL="342900" indent="-342900" algn="just" rtl="1">
              <a:lnSpc>
                <a:spcPct val="150000"/>
              </a:lnSpc>
              <a:buFont typeface="Wingdings" panose="05000000000000000000" pitchFamily="2" charset="2"/>
              <a:buChar char="ü"/>
            </a:pPr>
            <a:r>
              <a:rPr lang="fa-IR" sz="2000" dirty="0">
                <a:cs typeface="B Nazanin" panose="00000400000000000000" pitchFamily="2" charset="-78"/>
              </a:rPr>
              <a:t>شامل مخلوطی از کربوهیدرات، چربی، پروتئین، فیبرهای محلول و نامحلول</a:t>
            </a:r>
          </a:p>
          <a:p>
            <a:pPr marL="342900" indent="-342900" algn="just" rtl="1">
              <a:lnSpc>
                <a:spcPct val="150000"/>
              </a:lnSpc>
              <a:buFont typeface="Wingdings" panose="05000000000000000000" pitchFamily="2" charset="2"/>
              <a:buChar char="ü"/>
            </a:pPr>
            <a:r>
              <a:rPr lang="fa-IR" sz="2000" dirty="0">
                <a:cs typeface="B Nazanin" panose="00000400000000000000" pitchFamily="2" charset="-78"/>
              </a:rPr>
              <a:t>حاوی مخلوط کامل مولتی ویتامین و مواد معدنی</a:t>
            </a:r>
          </a:p>
          <a:p>
            <a:pPr marL="342900" indent="-342900" algn="just" rtl="1">
              <a:lnSpc>
                <a:spcPct val="150000"/>
              </a:lnSpc>
              <a:buFont typeface="Wingdings" panose="05000000000000000000" pitchFamily="2" charset="2"/>
              <a:buChar char="ü"/>
            </a:pPr>
            <a:r>
              <a:rPr lang="fa-IR" sz="2000" dirty="0">
                <a:cs typeface="B Nazanin" panose="00000400000000000000" pitchFamily="2" charset="-78"/>
              </a:rPr>
              <a:t>بهبود فلور طبیعی روده و جلوگیری از اسهال و یبوست</a:t>
            </a:r>
          </a:p>
          <a:p>
            <a:pPr marL="342900" indent="-342900" algn="just" rtl="1">
              <a:lnSpc>
                <a:spcPct val="150000"/>
              </a:lnSpc>
              <a:buFont typeface="Wingdings" panose="05000000000000000000" pitchFamily="2" charset="2"/>
              <a:buChar char="ü"/>
            </a:pPr>
            <a:r>
              <a:rPr lang="fa-IR" sz="2000" dirty="0">
                <a:cs typeface="B Nazanin" panose="00000400000000000000" pitchFamily="2" charset="-78"/>
              </a:rPr>
              <a:t>فاقد </a:t>
            </a:r>
            <a:r>
              <a:rPr lang="fa-IR" sz="2000" dirty="0" smtClean="0">
                <a:cs typeface="B Nazanin" panose="00000400000000000000" pitchFamily="2" charset="-78"/>
              </a:rPr>
              <a:t>گلوتن</a:t>
            </a:r>
          </a:p>
          <a:p>
            <a:pPr algn="just" rtl="1">
              <a:lnSpc>
                <a:spcPct val="150000"/>
              </a:lnSpc>
            </a:pPr>
            <a:r>
              <a:rPr lang="fa-IR" b="1" dirty="0">
                <a:solidFill>
                  <a:srgbClr val="FF0000"/>
                </a:solidFill>
                <a:cs typeface="B Nazanin" panose="00000400000000000000" pitchFamily="2" charset="-78"/>
              </a:rPr>
              <a:t>تغذیه با لوله: </a:t>
            </a:r>
            <a:r>
              <a:rPr lang="fa-IR" b="1" dirty="0">
                <a:cs typeface="B Nazanin" panose="00000400000000000000" pitchFamily="2" charset="-78"/>
              </a:rPr>
              <a:t>هر پیمانه پودر را با آب جوشیده کاملا خنک شده تا 50 میلی لیتر در ظرف مدرج به حجم برسانید. این محلول تامین کننده 1</a:t>
            </a:r>
            <a:r>
              <a:rPr lang="en-US" b="1" dirty="0">
                <a:cs typeface="B Nazanin" panose="00000400000000000000" pitchFamily="2" charset="-78"/>
              </a:rPr>
              <a:t>kcal/ml </a:t>
            </a:r>
            <a:r>
              <a:rPr lang="fa-IR" b="1" dirty="0">
                <a:cs typeface="B Nazanin" panose="00000400000000000000" pitchFamily="2" charset="-78"/>
              </a:rPr>
              <a:t>می باشد. بر حسب نیاز بیمار مقدار مناسب از این محلول را تهیه و بلافاصله مصرف نمایید.</a:t>
            </a:r>
            <a:endParaRPr lang="fa-IR"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8183" y="4541519"/>
            <a:ext cx="2024744" cy="2024744"/>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2699" t="33016" r="27270" b="23047"/>
          <a:stretch/>
        </p:blipFill>
        <p:spPr>
          <a:xfrm>
            <a:off x="388411" y="577023"/>
            <a:ext cx="6111656" cy="5367088"/>
          </a:xfrm>
          <a:prstGeom prst="rect">
            <a:avLst/>
          </a:prstGeom>
        </p:spPr>
      </p:pic>
    </p:spTree>
    <p:extLst>
      <p:ext uri="{BB962C8B-B14F-4D97-AF65-F5344CB8AC3E}">
        <p14:creationId xmlns:p14="http://schemas.microsoft.com/office/powerpoint/2010/main" val="9986207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734990" y="339634"/>
            <a:ext cx="5094515" cy="2492990"/>
          </a:xfrm>
          <a:prstGeom prst="rect">
            <a:avLst/>
          </a:prstGeom>
          <a:noFill/>
        </p:spPr>
        <p:txBody>
          <a:bodyPr wrap="square" rtlCol="0">
            <a:spAutoFit/>
          </a:bodyPr>
          <a:lstStyle/>
          <a:p>
            <a:pPr algn="r" rtl="1"/>
            <a:r>
              <a:rPr lang="fa-IR" sz="3600" dirty="0">
                <a:cs typeface="B Nazanin" panose="00000400000000000000" pitchFamily="2" charset="-78"/>
              </a:rPr>
              <a:t>انترامیل </a:t>
            </a:r>
            <a:r>
              <a:rPr lang="fa-IR" sz="3600" dirty="0" smtClean="0">
                <a:cs typeface="B Nazanin" panose="00000400000000000000" pitchFamily="2" charset="-78"/>
              </a:rPr>
              <a:t>کودکان</a:t>
            </a:r>
          </a:p>
          <a:p>
            <a:pPr algn="r" rtl="1"/>
            <a:r>
              <a:rPr lang="fa-IR" sz="2000" dirty="0" smtClean="0">
                <a:cs typeface="B Nazanin" panose="00000400000000000000" pitchFamily="2" charset="-78"/>
              </a:rPr>
              <a:t>مشخصه:</a:t>
            </a:r>
          </a:p>
          <a:p>
            <a:pPr marL="342900" indent="-342900" algn="r" rtl="1">
              <a:buFont typeface="Wingdings" panose="05000000000000000000" pitchFamily="2" charset="2"/>
              <a:buChar char="ü"/>
            </a:pPr>
            <a:r>
              <a:rPr lang="fa-IR" sz="2000" dirty="0">
                <a:cs typeface="B Nazanin" panose="00000400000000000000" pitchFamily="2" charset="-78"/>
              </a:rPr>
              <a:t>مخصوص تغذیه کودکان با لوله کودکان </a:t>
            </a:r>
            <a:r>
              <a:rPr lang="fa-IR" b="1" u="sng" dirty="0">
                <a:solidFill>
                  <a:srgbClr val="FF0000"/>
                </a:solidFill>
                <a:cs typeface="B Nazanin" panose="00000400000000000000" pitchFamily="2" charset="-78"/>
              </a:rPr>
              <a:t>1 تا 13 سال</a:t>
            </a:r>
          </a:p>
          <a:p>
            <a:pPr marL="342900" indent="-342900" algn="r" rtl="1">
              <a:buFont typeface="Wingdings" panose="05000000000000000000" pitchFamily="2" charset="2"/>
              <a:buChar char="ü"/>
            </a:pPr>
            <a:r>
              <a:rPr lang="fa-IR" sz="2000" dirty="0">
                <a:cs typeface="B Nazanin" panose="00000400000000000000" pitchFamily="2" charset="-78"/>
              </a:rPr>
              <a:t>مدیریت وزن در کودکانی که قادر به تامین نیاز روزانه خود به تنهایی از طریق غذا نمی باشند.</a:t>
            </a:r>
          </a:p>
          <a:p>
            <a:pPr marL="342900" indent="-342900" algn="r" rtl="1">
              <a:buFont typeface="Wingdings" panose="05000000000000000000" pitchFamily="2" charset="2"/>
              <a:buChar char="ü"/>
            </a:pPr>
            <a:r>
              <a:rPr lang="fa-IR" sz="2000" dirty="0">
                <a:cs typeface="B Nazanin" panose="00000400000000000000" pitchFamily="2" charset="-78"/>
              </a:rPr>
              <a:t>فاقد گلوتن</a:t>
            </a:r>
          </a:p>
          <a:p>
            <a:pPr marL="342900" indent="-342900" algn="r" rtl="1">
              <a:buFont typeface="Wingdings" panose="05000000000000000000" pitchFamily="2" charset="2"/>
              <a:buChar char="ü"/>
            </a:pPr>
            <a:r>
              <a:rPr lang="fa-IR" sz="2000" dirty="0">
                <a:cs typeface="B Nazanin" panose="00000400000000000000" pitchFamily="2" charset="-78"/>
              </a:rPr>
              <a:t>افزایش سطح ایمنی بدن</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2720" y="1926933"/>
            <a:ext cx="1811382" cy="1811382"/>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3333" t="31873" r="28413" b="23936"/>
          <a:stretch/>
        </p:blipFill>
        <p:spPr>
          <a:xfrm>
            <a:off x="268558" y="659097"/>
            <a:ext cx="6052456" cy="5542778"/>
          </a:xfrm>
          <a:prstGeom prst="rect">
            <a:avLst/>
          </a:prstGeom>
        </p:spPr>
      </p:pic>
      <p:sp>
        <p:nvSpPr>
          <p:cNvPr id="7" name="TextBox 6"/>
          <p:cNvSpPr txBox="1"/>
          <p:nvPr/>
        </p:nvSpPr>
        <p:spPr>
          <a:xfrm>
            <a:off x="6522720" y="3139902"/>
            <a:ext cx="5242560" cy="3285515"/>
          </a:xfrm>
          <a:prstGeom prst="rect">
            <a:avLst/>
          </a:prstGeom>
          <a:noFill/>
        </p:spPr>
        <p:txBody>
          <a:bodyPr wrap="square" rtlCol="0">
            <a:spAutoFit/>
          </a:bodyPr>
          <a:lstStyle/>
          <a:p>
            <a:pPr algn="just" rtl="1">
              <a:lnSpc>
                <a:spcPct val="150000"/>
              </a:lnSpc>
            </a:pPr>
            <a:r>
              <a:rPr lang="fa-IR" sz="2000" dirty="0" smtClean="0">
                <a:cs typeface="B Nazanin" panose="00000400000000000000" pitchFamily="2" charset="-78"/>
              </a:rPr>
              <a:t>مصرف:</a:t>
            </a:r>
          </a:p>
          <a:p>
            <a:pPr algn="just" rtl="1">
              <a:lnSpc>
                <a:spcPct val="150000"/>
              </a:lnSpc>
            </a:pPr>
            <a:r>
              <a:rPr lang="fa-IR" sz="2000" dirty="0" smtClean="0">
                <a:cs typeface="B Nazanin" panose="00000400000000000000" pitchFamily="2" charset="-78"/>
              </a:rPr>
              <a:t>یک </a:t>
            </a:r>
            <a:r>
              <a:rPr lang="fa-IR" sz="2000" dirty="0">
                <a:cs typeface="B Nazanin" panose="00000400000000000000" pitchFamily="2" charset="-78"/>
              </a:rPr>
              <a:t>پیمانه (11 گرم) پودر را در یک ظرف مدرج ریخته و آب جوشیده خنک شده مخلوط نمایید و پس از انحلال کامل به حجم 50 میلی لیتر برسانید. لازم به ذکر است محلول حاصل حاوی یک کیلو کالری انرژی در هر میلی لیتر خواهد بود. بر حسب نیاز بیمار مقدار مناسب از این محلول را تهیه و بلافاصله مصرف نمایید.</a:t>
            </a:r>
          </a:p>
          <a:p>
            <a:pPr algn="just" rtl="1">
              <a:lnSpc>
                <a:spcPct val="150000"/>
              </a:lnSpc>
            </a:pPr>
            <a:r>
              <a:rPr lang="fa-IR" sz="2000" dirty="0">
                <a:cs typeface="B Nazanin" panose="00000400000000000000" pitchFamily="2" charset="-78"/>
              </a:rPr>
              <a:t>مناسب برای تغذیه وریدی نمی باشد.</a:t>
            </a:r>
            <a:endParaRPr lang="en-US" sz="2000" dirty="0">
              <a:cs typeface="B Nazanin" panose="00000400000000000000" pitchFamily="2" charset="-78"/>
            </a:endParaRPr>
          </a:p>
        </p:txBody>
      </p:sp>
    </p:spTree>
    <p:extLst>
      <p:ext uri="{BB962C8B-B14F-4D97-AF65-F5344CB8AC3E}">
        <p14:creationId xmlns:p14="http://schemas.microsoft.com/office/powerpoint/2010/main" val="30864762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3193" y="2795627"/>
            <a:ext cx="1668797" cy="1668797"/>
          </a:xfrm>
          <a:prstGeom prst="rect">
            <a:avLst/>
          </a:prstGeom>
        </p:spPr>
      </p:pic>
      <p:sp>
        <p:nvSpPr>
          <p:cNvPr id="5" name="TextBox 4"/>
          <p:cNvSpPr txBox="1"/>
          <p:nvPr/>
        </p:nvSpPr>
        <p:spPr>
          <a:xfrm>
            <a:off x="5974080" y="478971"/>
            <a:ext cx="5730240" cy="2723823"/>
          </a:xfrm>
          <a:prstGeom prst="rect">
            <a:avLst/>
          </a:prstGeom>
          <a:noFill/>
        </p:spPr>
        <p:txBody>
          <a:bodyPr wrap="square" rtlCol="0">
            <a:spAutoFit/>
          </a:bodyPr>
          <a:lstStyle/>
          <a:p>
            <a:pPr algn="r" rtl="1"/>
            <a:r>
              <a:rPr lang="fa-IR" sz="3600" dirty="0" smtClean="0">
                <a:cs typeface="B Nazanin" panose="00000400000000000000" pitchFamily="2" charset="-78"/>
              </a:rPr>
              <a:t>بیبی میل</a:t>
            </a:r>
          </a:p>
          <a:p>
            <a:pPr marL="342900" indent="-342900" algn="r" rtl="1">
              <a:lnSpc>
                <a:spcPct val="150000"/>
              </a:lnSpc>
              <a:buFont typeface="Wingdings" panose="05000000000000000000" pitchFamily="2" charset="2"/>
              <a:buChar char="ü"/>
            </a:pPr>
            <a:r>
              <a:rPr lang="fa-IR" dirty="0">
                <a:cs typeface="B Nazanin" panose="00000400000000000000" pitchFamily="2" charset="-78"/>
              </a:rPr>
              <a:t>قابل استفاده به عنوان غذای کامل یا غذای کمکی کودک</a:t>
            </a:r>
            <a:r>
              <a:rPr lang="fa-IR" b="1" u="sng" dirty="0">
                <a:solidFill>
                  <a:srgbClr val="FF0000"/>
                </a:solidFill>
                <a:cs typeface="B Nazanin" panose="00000400000000000000" pitchFamily="2" charset="-78"/>
              </a:rPr>
              <a:t> 1 تا 12 سال</a:t>
            </a:r>
          </a:p>
          <a:p>
            <a:pPr marL="342900" indent="-342900" algn="r" rtl="1">
              <a:lnSpc>
                <a:spcPct val="150000"/>
              </a:lnSpc>
              <a:buFont typeface="Wingdings" panose="05000000000000000000" pitchFamily="2" charset="2"/>
              <a:buChar char="ü"/>
            </a:pPr>
            <a:r>
              <a:rPr lang="fa-IR" dirty="0">
                <a:cs typeface="B Nazanin" panose="00000400000000000000" pitchFamily="2" charset="-78"/>
              </a:rPr>
              <a:t>کمک به افزایش وزن، تأمین انرژی، پروتئین، ویتامین ها و املاح موردنیاز کودک 1 تا 12 سال</a:t>
            </a:r>
          </a:p>
          <a:p>
            <a:pPr marL="342900" indent="-342900" algn="r" rtl="1">
              <a:lnSpc>
                <a:spcPct val="150000"/>
              </a:lnSpc>
              <a:buFont typeface="Wingdings" panose="05000000000000000000" pitchFamily="2" charset="2"/>
              <a:buChar char="ü"/>
            </a:pPr>
            <a:r>
              <a:rPr lang="fa-IR" dirty="0">
                <a:cs typeface="B Nazanin" panose="00000400000000000000" pitchFamily="2" charset="-78"/>
              </a:rPr>
              <a:t>کمک به تقویت سیستم ایمنی، افزایش جذب کلسیم و بهبود عملکرد گوارشی کودک</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1428" t="8254" r="23841" b="53397"/>
          <a:stretch/>
        </p:blipFill>
        <p:spPr>
          <a:xfrm>
            <a:off x="139336" y="827314"/>
            <a:ext cx="5651863" cy="4824549"/>
          </a:xfrm>
          <a:prstGeom prst="rect">
            <a:avLst/>
          </a:prstGeom>
        </p:spPr>
      </p:pic>
      <p:sp>
        <p:nvSpPr>
          <p:cNvPr id="7" name="TextBox 6"/>
          <p:cNvSpPr txBox="1"/>
          <p:nvPr/>
        </p:nvSpPr>
        <p:spPr>
          <a:xfrm>
            <a:off x="6810103" y="3239589"/>
            <a:ext cx="4972594" cy="3000821"/>
          </a:xfrm>
          <a:prstGeom prst="rect">
            <a:avLst/>
          </a:prstGeom>
          <a:noFill/>
        </p:spPr>
        <p:txBody>
          <a:bodyPr wrap="square" rtlCol="0">
            <a:spAutoFit/>
          </a:bodyPr>
          <a:lstStyle/>
          <a:p>
            <a:pPr marL="285750" indent="-285750" algn="just" rtl="1">
              <a:lnSpc>
                <a:spcPct val="150000"/>
              </a:lnSpc>
              <a:buFont typeface="Arial" panose="020B0604020202020204" pitchFamily="34" charset="0"/>
              <a:buChar char="•"/>
            </a:pPr>
            <a:r>
              <a:rPr lang="fa-IR" dirty="0">
                <a:cs typeface="B Nazanin" panose="00000400000000000000" pitchFamily="2" charset="-78"/>
              </a:rPr>
              <a:t>گروه سنی مقدار توصیه شده در روز</a:t>
            </a:r>
          </a:p>
          <a:p>
            <a:pPr marL="285750" indent="-285750" algn="just" rtl="1">
              <a:lnSpc>
                <a:spcPct val="150000"/>
              </a:lnSpc>
              <a:buFont typeface="Wingdings" panose="05000000000000000000" pitchFamily="2" charset="2"/>
              <a:buChar char="ü"/>
            </a:pPr>
            <a:r>
              <a:rPr lang="fa-IR" dirty="0">
                <a:cs typeface="B Nazanin" panose="00000400000000000000" pitchFamily="2" charset="-78"/>
              </a:rPr>
              <a:t>1 تا 4 سال سه بار در روز هر بار ، 1 پیمانه در 50 میلی لیتر </a:t>
            </a:r>
            <a:endParaRPr lang="fa-IR" dirty="0" smtClean="0">
              <a:cs typeface="B Nazanin" panose="00000400000000000000" pitchFamily="2" charset="-78"/>
            </a:endParaRPr>
          </a:p>
          <a:p>
            <a:pPr algn="just" rtl="1">
              <a:lnSpc>
                <a:spcPct val="150000"/>
              </a:lnSpc>
            </a:pPr>
            <a:r>
              <a:rPr lang="fa-IR" dirty="0" smtClean="0">
                <a:cs typeface="B Nazanin" panose="00000400000000000000" pitchFamily="2" charset="-78"/>
              </a:rPr>
              <a:t>(</a:t>
            </a:r>
            <a:r>
              <a:rPr lang="fa-IR" dirty="0">
                <a:cs typeface="B Nazanin" panose="00000400000000000000" pitchFamily="2" charset="-78"/>
              </a:rPr>
              <a:t>5 قاشق غذاخوری) آب یا شیر یا آبمیوه حل </a:t>
            </a:r>
            <a:r>
              <a:rPr lang="fa-IR" dirty="0" smtClean="0">
                <a:cs typeface="B Nazanin" panose="00000400000000000000" pitchFamily="2" charset="-78"/>
              </a:rPr>
              <a:t>شده و مصرف شود.</a:t>
            </a:r>
          </a:p>
          <a:p>
            <a:pPr marL="285750" indent="-285750" algn="just" rtl="1">
              <a:lnSpc>
                <a:spcPct val="150000"/>
              </a:lnSpc>
              <a:buFont typeface="Wingdings" panose="05000000000000000000" pitchFamily="2" charset="2"/>
              <a:buChar char="ü"/>
            </a:pPr>
            <a:r>
              <a:rPr lang="fa-IR" dirty="0" smtClean="0">
                <a:cs typeface="B Nazanin" panose="00000400000000000000" pitchFamily="2" charset="-78"/>
              </a:rPr>
              <a:t>5 تا 8 سال سه بار در روز هر بار ، 1.5 پیمانه در 75 میلی لیتر (یک سوم لیوان) آب یا شیر یا آبمیوه حل شده ومصرف شود.</a:t>
            </a:r>
          </a:p>
          <a:p>
            <a:pPr marL="285750" indent="-285750" algn="just" rtl="1">
              <a:lnSpc>
                <a:spcPct val="150000"/>
              </a:lnSpc>
              <a:buFont typeface="Wingdings" panose="05000000000000000000" pitchFamily="2" charset="2"/>
              <a:buChar char="ü"/>
            </a:pPr>
            <a:r>
              <a:rPr lang="fa-IR" dirty="0" smtClean="0">
                <a:cs typeface="B Nazanin" panose="00000400000000000000" pitchFamily="2" charset="-78"/>
              </a:rPr>
              <a:t>9 تا 12 سال سه بار در روز هر بار ، 2 پیمانه در نصف لیوان آب یا شیر یا آبمیوه حل شده و مصرف شود</a:t>
            </a:r>
            <a:endParaRPr lang="en-US" dirty="0">
              <a:cs typeface="B Nazanin" panose="00000400000000000000" pitchFamily="2" charset="-78"/>
            </a:endParaRPr>
          </a:p>
        </p:txBody>
      </p:sp>
    </p:spTree>
    <p:extLst>
      <p:ext uri="{BB962C8B-B14F-4D97-AF65-F5344CB8AC3E}">
        <p14:creationId xmlns:p14="http://schemas.microsoft.com/office/powerpoint/2010/main" val="4031118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FF9BBBEB-3573-BD41-A25D-38CC5B653A0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127" t="8297" r="22148" b="8297"/>
          <a:stretch/>
        </p:blipFill>
        <p:spPr>
          <a:xfrm>
            <a:off x="4724400" y="838201"/>
            <a:ext cx="2590800" cy="4982305"/>
          </a:xfrm>
          <a:prstGeom prst="rect">
            <a:avLst/>
          </a:prstGeom>
        </p:spPr>
      </p:pic>
    </p:spTree>
    <p:extLst>
      <p:ext uri="{BB962C8B-B14F-4D97-AF65-F5344CB8AC3E}">
        <p14:creationId xmlns:p14="http://schemas.microsoft.com/office/powerpoint/2010/main" val="26511053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48549" y="365760"/>
            <a:ext cx="5460276" cy="3077766"/>
          </a:xfrm>
          <a:prstGeom prst="rect">
            <a:avLst/>
          </a:prstGeom>
          <a:noFill/>
        </p:spPr>
        <p:txBody>
          <a:bodyPr wrap="square" rtlCol="0">
            <a:spAutoFit/>
          </a:bodyPr>
          <a:lstStyle/>
          <a:p>
            <a:pPr algn="r" defTabSz="914400" rtl="1"/>
            <a:r>
              <a:rPr lang="fa-IR" sz="3200" b="1" dirty="0" smtClean="0">
                <a:solidFill>
                  <a:srgbClr val="FF0000"/>
                </a:solidFill>
                <a:cs typeface="B Nazanin" panose="00000400000000000000" pitchFamily="2" charset="-78"/>
              </a:rPr>
              <a:t>کربومیل</a:t>
            </a:r>
          </a:p>
          <a:p>
            <a:pPr marL="342900" indent="-342900" algn="r" defTabSz="914400" rtl="1">
              <a:lnSpc>
                <a:spcPct val="150000"/>
              </a:lnSpc>
              <a:buFont typeface="Wingdings" panose="05000000000000000000" pitchFamily="2" charset="2"/>
              <a:buChar char="ü"/>
            </a:pPr>
            <a:endParaRPr lang="fa-IR" dirty="0" smtClean="0">
              <a:solidFill>
                <a:srgbClr val="000000"/>
              </a:solidFill>
              <a:cs typeface="B Nazanin" panose="00000400000000000000" pitchFamily="2" charset="-78"/>
            </a:endParaRP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حاوی مالتودکسترین ذرت</a:t>
            </a: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فاقد لاکتوز و گلوتن</a:t>
            </a: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مناسب برای استفاده خوراکی یا گاواژ</a:t>
            </a:r>
          </a:p>
          <a:p>
            <a:pPr marL="342900" indent="-342900" algn="r" defTabSz="914400" rtl="1">
              <a:lnSpc>
                <a:spcPct val="150000"/>
              </a:lnSpc>
              <a:buFont typeface="Wingdings" panose="05000000000000000000" pitchFamily="2" charset="2"/>
              <a:buChar char="ü"/>
            </a:pPr>
            <a:r>
              <a:rPr lang="fa-IR" dirty="0" smtClean="0">
                <a:solidFill>
                  <a:srgbClr val="000000"/>
                </a:solidFill>
                <a:cs typeface="B Nazanin" panose="00000400000000000000" pitchFamily="2" charset="-78"/>
              </a:rPr>
              <a:t>برای </a:t>
            </a:r>
            <a:r>
              <a:rPr lang="fa-IR" dirty="0">
                <a:solidFill>
                  <a:srgbClr val="000000"/>
                </a:solidFill>
                <a:cs typeface="B Nazanin" panose="00000400000000000000" pitchFamily="2" charset="-78"/>
              </a:rPr>
              <a:t>تهیه محلول، 8 درصد کربوهیدرات یک پیمانه (33 گرم) پودر را در 400 میلی لیتر آب حل نمایید</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6014" y="3535682"/>
            <a:ext cx="2107474" cy="2107474"/>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0159" t="14349" r="14063" b="45016"/>
          <a:stretch/>
        </p:blipFill>
        <p:spPr>
          <a:xfrm>
            <a:off x="365760" y="775063"/>
            <a:ext cx="5982789" cy="3971108"/>
          </a:xfrm>
          <a:prstGeom prst="rect">
            <a:avLst/>
          </a:prstGeom>
        </p:spPr>
      </p:pic>
    </p:spTree>
    <p:extLst>
      <p:ext uri="{BB962C8B-B14F-4D97-AF65-F5344CB8AC3E}">
        <p14:creationId xmlns:p14="http://schemas.microsoft.com/office/powerpoint/2010/main" val="3627570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88480" y="478971"/>
            <a:ext cx="5059680" cy="3877985"/>
          </a:xfrm>
          <a:prstGeom prst="rect">
            <a:avLst/>
          </a:prstGeom>
          <a:noFill/>
        </p:spPr>
        <p:txBody>
          <a:bodyPr wrap="square" rtlCol="0">
            <a:spAutoFit/>
          </a:bodyPr>
          <a:lstStyle/>
          <a:p>
            <a:pPr algn="just" rtl="1"/>
            <a:r>
              <a:rPr lang="fa-IR" sz="3600" dirty="0" smtClean="0">
                <a:cs typeface="B Nazanin" panose="00000400000000000000" pitchFamily="2" charset="-78"/>
              </a:rPr>
              <a:t>انشور</a:t>
            </a:r>
          </a:p>
          <a:p>
            <a:pPr algn="just" rtl="1">
              <a:lnSpc>
                <a:spcPct val="150000"/>
              </a:lnSpc>
            </a:pPr>
            <a:r>
              <a:rPr lang="fa-IR" sz="2000" dirty="0">
                <a:cs typeface="B Nazanin" panose="00000400000000000000" pitchFamily="2" charset="-78"/>
              </a:rPr>
              <a:t>برای تهیه یک وعده غذایی 230 میلی لیتری ، ابتدا 195 میلی لیتر آب سرد را داخل لیوان ریخته و به آرامی 6 پیمانه (موجود در قوطی) یا 53.8 گرم از پودر انشور را در حال بهم زدن به آن اضافه کنید تا کاملا حل و یکنواخت شود . با آماده سازی صحیح ، هر میلی لیتر انشور تقریبا معادل 1 کیلوکالری انرژی تولید </a:t>
            </a:r>
            <a:r>
              <a:rPr lang="fa-IR" sz="2000" dirty="0" smtClean="0">
                <a:cs typeface="B Nazanin" panose="00000400000000000000" pitchFamily="2" charset="-78"/>
              </a:rPr>
              <a:t>   می </a:t>
            </a:r>
            <a:r>
              <a:rPr lang="fa-IR" sz="2000" dirty="0">
                <a:cs typeface="B Nazanin" panose="00000400000000000000" pitchFamily="2" charset="-78"/>
              </a:rPr>
              <a:t>کند.یک قوطی 400 گرمی از پودر انشور تقریبا معادل 8 وعده 230 میلی لیتری را فراهم می کند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5268" y="3992285"/>
            <a:ext cx="2508069" cy="2508069"/>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9937" t="17269" r="28667" b="10096"/>
          <a:stretch/>
        </p:blipFill>
        <p:spPr>
          <a:xfrm>
            <a:off x="409302" y="289953"/>
            <a:ext cx="6409509" cy="6210401"/>
          </a:xfrm>
          <a:prstGeom prst="rect">
            <a:avLst/>
          </a:prstGeom>
        </p:spPr>
      </p:pic>
    </p:spTree>
    <p:extLst>
      <p:ext uri="{BB962C8B-B14F-4D97-AF65-F5344CB8AC3E}">
        <p14:creationId xmlns:p14="http://schemas.microsoft.com/office/powerpoint/2010/main" val="25944036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14107" y="365760"/>
            <a:ext cx="6694717" cy="6001643"/>
          </a:xfrm>
          <a:prstGeom prst="rect">
            <a:avLst/>
          </a:prstGeom>
          <a:noFill/>
        </p:spPr>
        <p:txBody>
          <a:bodyPr wrap="square" rtlCol="0">
            <a:spAutoFit/>
          </a:bodyPr>
          <a:lstStyle/>
          <a:p>
            <a:pPr algn="r" rtl="1"/>
            <a:r>
              <a:rPr lang="fa-IR" sz="3600" dirty="0" smtClean="0">
                <a:cs typeface="B Nazanin" panose="00000400000000000000" pitchFamily="2" charset="-78"/>
              </a:rPr>
              <a:t>پدیاشور</a:t>
            </a:r>
          </a:p>
          <a:p>
            <a:pPr algn="r" rtl="1"/>
            <a:r>
              <a:rPr lang="fa-IR" dirty="0" smtClean="0">
                <a:cs typeface="B Nazanin" panose="00000400000000000000" pitchFamily="2" charset="-78"/>
              </a:rPr>
              <a:t>جهت </a:t>
            </a:r>
            <a:r>
              <a:rPr lang="fa-IR" dirty="0">
                <a:cs typeface="B Nazanin" panose="00000400000000000000" pitchFamily="2" charset="-78"/>
              </a:rPr>
              <a:t>مصرف خوراکی</a:t>
            </a:r>
          </a:p>
          <a:p>
            <a:pPr marL="342900" indent="-342900" algn="r" rtl="1">
              <a:lnSpc>
                <a:spcPct val="150000"/>
              </a:lnSpc>
              <a:buFont typeface="Wingdings" panose="05000000000000000000" pitchFamily="2" charset="2"/>
              <a:buChar char="ü"/>
            </a:pPr>
            <a:r>
              <a:rPr lang="fa-IR" dirty="0">
                <a:cs typeface="B Nazanin" panose="00000400000000000000" pitchFamily="2" charset="-78"/>
              </a:rPr>
              <a:t>جهت بچه های </a:t>
            </a:r>
            <a:r>
              <a:rPr lang="fa-IR" dirty="0" smtClean="0">
                <a:cs typeface="B Nazanin" panose="00000400000000000000" pitchFamily="2" charset="-78"/>
              </a:rPr>
              <a:t>2 تا 10 سال</a:t>
            </a:r>
            <a:endParaRPr lang="fa-IR" dirty="0">
              <a:cs typeface="B Nazanin" panose="00000400000000000000" pitchFamily="2" charset="-78"/>
            </a:endParaRPr>
          </a:p>
          <a:p>
            <a:pPr marL="342900" indent="-342900" algn="r" rtl="1">
              <a:lnSpc>
                <a:spcPct val="150000"/>
              </a:lnSpc>
              <a:buFont typeface="Wingdings" panose="05000000000000000000" pitchFamily="2" charset="2"/>
              <a:buChar char="ü"/>
            </a:pPr>
            <a:r>
              <a:rPr lang="fa-IR" dirty="0">
                <a:cs typeface="B Nazanin" panose="00000400000000000000" pitchFamily="2" charset="-78"/>
              </a:rPr>
              <a:t>فاقد گلوتن</a:t>
            </a:r>
          </a:p>
          <a:p>
            <a:pPr marL="342900" indent="-342900" algn="r" rtl="1">
              <a:lnSpc>
                <a:spcPct val="150000"/>
              </a:lnSpc>
              <a:buFont typeface="Wingdings" panose="05000000000000000000" pitchFamily="2" charset="2"/>
              <a:buChar char="ü"/>
            </a:pPr>
            <a:r>
              <a:rPr lang="fa-IR" dirty="0" smtClean="0">
                <a:cs typeface="B Nazanin" panose="00000400000000000000" pitchFamily="2" charset="-78"/>
              </a:rPr>
              <a:t>هر </a:t>
            </a:r>
            <a:r>
              <a:rPr lang="fa-IR" dirty="0">
                <a:cs typeface="B Nazanin" panose="00000400000000000000" pitchFamily="2" charset="-78"/>
              </a:rPr>
              <a:t>وعده 225 میلی لیتری در صورت آماده سازی صحیح، دارای 225 کیلو کالری انرژی است</a:t>
            </a:r>
            <a:r>
              <a:rPr lang="fa-IR" dirty="0" smtClean="0">
                <a:cs typeface="B Nazanin" panose="00000400000000000000" pitchFamily="2" charset="-78"/>
              </a:rPr>
              <a:t>.</a:t>
            </a:r>
            <a:endParaRPr lang="fa-IR" dirty="0">
              <a:cs typeface="B Nazanin" panose="00000400000000000000" pitchFamily="2" charset="-78"/>
            </a:endParaRPr>
          </a:p>
          <a:p>
            <a:pPr algn="r" rtl="1">
              <a:lnSpc>
                <a:spcPct val="150000"/>
              </a:lnSpc>
            </a:pPr>
            <a:r>
              <a:rPr lang="fa-IR" dirty="0">
                <a:solidFill>
                  <a:srgbClr val="FF0000"/>
                </a:solidFill>
                <a:cs typeface="B Nazanin" panose="00000400000000000000" pitchFamily="2" charset="-78"/>
              </a:rPr>
              <a:t>مصرف: </a:t>
            </a:r>
            <a:r>
              <a:rPr lang="fa-IR" dirty="0">
                <a:cs typeface="B Nazanin" panose="00000400000000000000" pitchFamily="2" charset="-78"/>
              </a:rPr>
              <a:t>برای تهیه 225 میلی لیتر از فرآورده، 190 میلی لیتر آب سرد را در داخل لیوان ریخته و به آرامی 5 پیمانه سرصاف (موجود در قوطی) یا 45/7 گرم از پدیاشور کامپلیت را در حال به هم زدن به آن اضافه کنید تا کاملاً حل و یکنواخت شود. با آماده سازی صحیح، هر میلی لیتر پدیاشور کامپلیت تقریباً معادل یک کیلو کالری انرژی تولید می کند. یک قوطی 400 گرمی از پودر، تقریباً معادل 9 وعده 225 میلی لیتری را ارائه می دهد. پدیاشور کامپلیت را می توان 1 تا 3 وعده در روز استفاده </a:t>
            </a:r>
            <a:r>
              <a:rPr lang="fa-IR" dirty="0" smtClean="0">
                <a:cs typeface="B Nazanin" panose="00000400000000000000" pitchFamily="2" charset="-78"/>
              </a:rPr>
              <a:t>نمود</a:t>
            </a:r>
          </a:p>
          <a:p>
            <a:pPr algn="r" rtl="1">
              <a:lnSpc>
                <a:spcPct val="150000"/>
              </a:lnSpc>
            </a:pPr>
            <a:endParaRPr lang="fa-IR" sz="1600" dirty="0">
              <a:cs typeface="B Nazanin" panose="00000400000000000000" pitchFamily="2" charset="-78"/>
            </a:endParaRPr>
          </a:p>
          <a:p>
            <a:pPr marL="342900" indent="-342900" algn="r" rtl="1">
              <a:lnSpc>
                <a:spcPct val="150000"/>
              </a:lnSpc>
              <a:buFont typeface="Wingdings" panose="05000000000000000000" pitchFamily="2" charset="2"/>
              <a:buChar char="v"/>
            </a:pPr>
            <a:r>
              <a:rPr lang="fa-IR" sz="2400" dirty="0">
                <a:solidFill>
                  <a:srgbClr val="FF0000"/>
                </a:solidFill>
                <a:cs typeface="B Nazanin" panose="00000400000000000000" pitchFamily="2" charset="-78"/>
              </a:rPr>
              <a:t>در بیماری لاکتوزمیا منع مصرف دارد.</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776" y="296090"/>
            <a:ext cx="1881052" cy="1881052"/>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44159" t="11810" r="29556" b="6158"/>
          <a:stretch/>
        </p:blipFill>
        <p:spPr>
          <a:xfrm>
            <a:off x="248191" y="507546"/>
            <a:ext cx="4511040" cy="5625737"/>
          </a:xfrm>
          <a:prstGeom prst="rect">
            <a:avLst/>
          </a:prstGeom>
        </p:spPr>
      </p:pic>
    </p:spTree>
    <p:extLst>
      <p:ext uri="{BB962C8B-B14F-4D97-AF65-F5344CB8AC3E}">
        <p14:creationId xmlns:p14="http://schemas.microsoft.com/office/powerpoint/2010/main" val="33352549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974080" y="478971"/>
            <a:ext cx="5730240" cy="2273699"/>
          </a:xfrm>
          <a:prstGeom prst="rect">
            <a:avLst/>
          </a:prstGeom>
          <a:noFill/>
        </p:spPr>
        <p:txBody>
          <a:bodyPr wrap="square" rtlCol="0">
            <a:spAutoFit/>
          </a:bodyPr>
          <a:lstStyle/>
          <a:p>
            <a:pPr algn="r" defTabSz="914400" rtl="1"/>
            <a:r>
              <a:rPr lang="fa-IR" sz="3600" dirty="0" smtClean="0">
                <a:solidFill>
                  <a:srgbClr val="000000"/>
                </a:solidFill>
                <a:cs typeface="B Nazanin" panose="00000400000000000000" pitchFamily="2" charset="-78"/>
              </a:rPr>
              <a:t>گلوسرنا</a:t>
            </a: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آزاد کردن انرژی به آرامی</a:t>
            </a: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حفظ سطح نرمال قند خون</a:t>
            </a: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مناسب برای افراد دیابتی</a:t>
            </a: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کمک به سلامت قلب و عروق</a:t>
            </a:r>
          </a:p>
        </p:txBody>
      </p:sp>
      <p:sp>
        <p:nvSpPr>
          <p:cNvPr id="7" name="TextBox 6"/>
          <p:cNvSpPr txBox="1"/>
          <p:nvPr/>
        </p:nvSpPr>
        <p:spPr>
          <a:xfrm>
            <a:off x="6810103" y="2752670"/>
            <a:ext cx="4972594" cy="3797193"/>
          </a:xfrm>
          <a:prstGeom prst="rect">
            <a:avLst/>
          </a:prstGeom>
          <a:noFill/>
        </p:spPr>
        <p:txBody>
          <a:bodyPr wrap="square" rtlCol="0">
            <a:spAutoFit/>
          </a:bodyPr>
          <a:lstStyle/>
          <a:p>
            <a:pPr marL="285750" indent="-285750" algn="just" defTabSz="914400" rtl="1">
              <a:lnSpc>
                <a:spcPct val="150000"/>
              </a:lnSpc>
              <a:buFont typeface="Arial" panose="020B0604020202020204" pitchFamily="34" charset="0"/>
              <a:buChar char="•"/>
            </a:pPr>
            <a:r>
              <a:rPr lang="fa-IR" dirty="0">
                <a:solidFill>
                  <a:srgbClr val="000000"/>
                </a:solidFill>
                <a:cs typeface="B Nazanin" panose="00000400000000000000" pitchFamily="2" charset="-78"/>
              </a:rPr>
              <a:t>برای تهیه 237 میلی لیتر ار فرآورده ، ابتدا 200 میلی لیتر آب سرد را در داخل لیوان ریخته و به آرامی 6 پیمانه یا 52 گرم از پودر گلوسرنا اس آر را در حال بهم زدن به آن اضافه کنید، تا کاملا حل و یکنواخت شود.</a:t>
            </a:r>
          </a:p>
          <a:p>
            <a:pPr marL="285750" indent="-285750" algn="just" defTabSz="914400" rtl="1">
              <a:lnSpc>
                <a:spcPct val="150000"/>
              </a:lnSpc>
              <a:buFont typeface="Arial" panose="020B0604020202020204" pitchFamily="34" charset="0"/>
              <a:buChar char="•"/>
            </a:pPr>
            <a:r>
              <a:rPr lang="fa-IR" dirty="0">
                <a:solidFill>
                  <a:srgbClr val="000000"/>
                </a:solidFill>
                <a:cs typeface="B Nazanin" panose="00000400000000000000" pitchFamily="2" charset="-78"/>
              </a:rPr>
              <a:t>محتویات قوطی باز شده باید حداکثر طی مدت 3 هفته مصرف گردد.</a:t>
            </a:r>
          </a:p>
          <a:p>
            <a:pPr marL="285750" indent="-285750" algn="just" defTabSz="914400" rtl="1">
              <a:lnSpc>
                <a:spcPct val="150000"/>
              </a:lnSpc>
              <a:buFont typeface="Arial" panose="020B0604020202020204" pitchFamily="34" charset="0"/>
              <a:buChar char="•"/>
            </a:pPr>
            <a:r>
              <a:rPr lang="fa-IR" dirty="0">
                <a:solidFill>
                  <a:srgbClr val="000000"/>
                </a:solidFill>
                <a:cs typeface="B Nazanin" panose="00000400000000000000" pitchFamily="2" charset="-78"/>
              </a:rPr>
              <a:t>گلوسرنا آماده شده باید بلافاصله استفاده گردد ، در غیر اینصورت باید در ظرف دربسته و در یخچال قرار گیرد و حداکثر طی مدت 24 ساعت مصرف شود</a:t>
            </a:r>
            <a:endParaRPr lang="en-US" dirty="0">
              <a:solidFill>
                <a:srgbClr val="000000"/>
              </a:solidFill>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8514" y="662231"/>
            <a:ext cx="1907177" cy="1907177"/>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0191" t="10921" r="23079" b="7936"/>
          <a:stretch/>
        </p:blipFill>
        <p:spPr>
          <a:xfrm>
            <a:off x="330926" y="322216"/>
            <a:ext cx="5564777" cy="6139401"/>
          </a:xfrm>
          <a:prstGeom prst="rect">
            <a:avLst/>
          </a:prstGeom>
        </p:spPr>
      </p:pic>
    </p:spTree>
    <p:extLst>
      <p:ext uri="{BB962C8B-B14F-4D97-AF65-F5344CB8AC3E}">
        <p14:creationId xmlns:p14="http://schemas.microsoft.com/office/powerpoint/2010/main" val="32934469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48549" y="365760"/>
            <a:ext cx="5460276" cy="2954655"/>
          </a:xfrm>
          <a:prstGeom prst="rect">
            <a:avLst/>
          </a:prstGeom>
          <a:noFill/>
        </p:spPr>
        <p:txBody>
          <a:bodyPr wrap="square" rtlCol="0">
            <a:spAutoFit/>
          </a:bodyPr>
          <a:lstStyle/>
          <a:p>
            <a:pPr algn="r" rtl="1"/>
            <a:r>
              <a:rPr lang="fa-IR" sz="3600" dirty="0" smtClean="0">
                <a:cs typeface="B Nazanin" panose="00000400000000000000" pitchFamily="2" charset="-78"/>
              </a:rPr>
              <a:t>پپتامن بزرگسالان</a:t>
            </a:r>
          </a:p>
          <a:p>
            <a:pPr marL="342900" indent="-342900" algn="r" rtl="1">
              <a:lnSpc>
                <a:spcPct val="150000"/>
              </a:lnSpc>
              <a:buFont typeface="Wingdings" panose="05000000000000000000" pitchFamily="2" charset="2"/>
              <a:buChar char="ü"/>
            </a:pPr>
            <a:r>
              <a:rPr lang="fa-IR" sz="2000" dirty="0">
                <a:cs typeface="B Nazanin" panose="00000400000000000000" pitchFamily="2" charset="-78"/>
              </a:rPr>
              <a:t>جهت تهیه محلول 250 میلی لیتری فرآورده، 210 میلی لیتر آب جوشیده خنک را درظرفی تمیز ریخته و 7 پیمانه از پودر پپتامن را به آن افزوده و هم بزنید تا کاملا حل شود</a:t>
            </a:r>
            <a:r>
              <a:rPr lang="fa-IR" sz="2000" dirty="0" smtClean="0">
                <a:cs typeface="B Nazanin" panose="00000400000000000000" pitchFamily="2" charset="-78"/>
              </a:rPr>
              <a:t>.</a:t>
            </a:r>
          </a:p>
          <a:p>
            <a:pPr marL="342900" indent="-342900" algn="r" rtl="1">
              <a:lnSpc>
                <a:spcPct val="150000"/>
              </a:lnSpc>
              <a:buFont typeface="Wingdings" panose="05000000000000000000" pitchFamily="2" charset="2"/>
              <a:buChar char="ü"/>
            </a:pPr>
            <a:endParaRPr lang="fa-IR" sz="2000" dirty="0">
              <a:cs typeface="B Nazanin" panose="00000400000000000000" pitchFamily="2" charset="-78"/>
            </a:endParaRPr>
          </a:p>
          <a:p>
            <a:pPr marL="342900" indent="-342900" algn="r" rtl="1">
              <a:lnSpc>
                <a:spcPct val="150000"/>
              </a:lnSpc>
              <a:buFont typeface="Wingdings" panose="05000000000000000000" pitchFamily="2" charset="2"/>
              <a:buChar char="ü"/>
            </a:pPr>
            <a:r>
              <a:rPr lang="fa-IR" sz="2000" dirty="0" smtClean="0">
                <a:cs typeface="B Nazanin" panose="00000400000000000000" pitchFamily="2" charset="-78"/>
              </a:rPr>
              <a:t>هر سروینگ = 242 کیلوکالری</a:t>
            </a:r>
            <a:endParaRPr lang="fa-IR" sz="2000"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1754" y="3043324"/>
            <a:ext cx="2993572" cy="2993572"/>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2095" t="40381" r="25112" b="4444"/>
          <a:stretch/>
        </p:blipFill>
        <p:spPr>
          <a:xfrm>
            <a:off x="888275" y="382534"/>
            <a:ext cx="4667794" cy="6018267"/>
          </a:xfrm>
          <a:prstGeom prst="rect">
            <a:avLst/>
          </a:prstGeom>
        </p:spPr>
      </p:pic>
    </p:spTree>
    <p:extLst>
      <p:ext uri="{BB962C8B-B14F-4D97-AF65-F5344CB8AC3E}">
        <p14:creationId xmlns:p14="http://schemas.microsoft.com/office/powerpoint/2010/main" val="35578409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48549" y="365760"/>
            <a:ext cx="5460276" cy="3377848"/>
          </a:xfrm>
          <a:prstGeom prst="rect">
            <a:avLst/>
          </a:prstGeom>
          <a:noFill/>
        </p:spPr>
        <p:txBody>
          <a:bodyPr wrap="square" rtlCol="0">
            <a:spAutoFit/>
          </a:bodyPr>
          <a:lstStyle/>
          <a:p>
            <a:pPr algn="r" rtl="1"/>
            <a:r>
              <a:rPr lang="fa-IR" sz="3600" dirty="0" smtClean="0">
                <a:cs typeface="B Nazanin" panose="00000400000000000000" pitchFamily="2" charset="-78"/>
              </a:rPr>
              <a:t>پپتامن جونیور</a:t>
            </a:r>
          </a:p>
          <a:p>
            <a:pPr marL="342900" indent="-342900" algn="r" rtl="1">
              <a:lnSpc>
                <a:spcPct val="150000"/>
              </a:lnSpc>
              <a:buFont typeface="Wingdings" panose="05000000000000000000" pitchFamily="2" charset="2"/>
              <a:buChar char="ü"/>
            </a:pPr>
            <a:r>
              <a:rPr lang="fa-IR" sz="2000" dirty="0" smtClean="0">
                <a:cs typeface="B Nazanin" panose="00000400000000000000" pitchFamily="2" charset="-78"/>
              </a:rPr>
              <a:t>مخصوص کودکان</a:t>
            </a:r>
          </a:p>
          <a:p>
            <a:pPr marL="342900" indent="-342900" algn="r" rtl="1">
              <a:lnSpc>
                <a:spcPct val="150000"/>
              </a:lnSpc>
              <a:buFont typeface="Wingdings" panose="05000000000000000000" pitchFamily="2" charset="2"/>
              <a:buChar char="ü"/>
            </a:pPr>
            <a:r>
              <a:rPr lang="fa-IR" sz="2000" dirty="0" smtClean="0">
                <a:cs typeface="B Nazanin" panose="00000400000000000000" pitchFamily="2" charset="-78"/>
              </a:rPr>
              <a:t>جهت </a:t>
            </a:r>
            <a:r>
              <a:rPr lang="fa-IR" sz="2000" dirty="0">
                <a:cs typeface="B Nazanin" panose="00000400000000000000" pitchFamily="2" charset="-78"/>
              </a:rPr>
              <a:t>تهیه محلول 250 میلی لیتری فرآورده، 210 میلی لیتر آب جوشیده خنک را درظرفی تمیز ریخته و 7 پیمانه از پودر پپتامن را به آن افزوده و هم بزنید تا کاملا حل شود</a:t>
            </a:r>
            <a:r>
              <a:rPr lang="fa-IR" sz="2000" dirty="0" smtClean="0">
                <a:cs typeface="B Nazanin" panose="00000400000000000000" pitchFamily="2" charset="-78"/>
              </a:rPr>
              <a:t>.</a:t>
            </a:r>
          </a:p>
          <a:p>
            <a:pPr marL="342900" indent="-342900" algn="r" rtl="1">
              <a:lnSpc>
                <a:spcPct val="150000"/>
              </a:lnSpc>
              <a:buFont typeface="Wingdings" panose="05000000000000000000" pitchFamily="2" charset="2"/>
              <a:buChar char="ü"/>
            </a:pPr>
            <a:endParaRPr lang="fa-IR" sz="2000" dirty="0">
              <a:cs typeface="B Nazanin" panose="00000400000000000000" pitchFamily="2" charset="-78"/>
            </a:endParaRPr>
          </a:p>
          <a:p>
            <a:pPr marL="342900" indent="-342900" algn="r" rtl="1">
              <a:lnSpc>
                <a:spcPct val="150000"/>
              </a:lnSpc>
              <a:buFont typeface="Wingdings" panose="05000000000000000000" pitchFamily="2" charset="2"/>
              <a:buChar char="ü"/>
            </a:pPr>
            <a:r>
              <a:rPr lang="fa-IR" sz="2000" dirty="0" smtClean="0">
                <a:cs typeface="B Nazanin" panose="00000400000000000000" pitchFamily="2" charset="-78"/>
              </a:rPr>
              <a:t>هر سروینگ = 250 کیلوکالری</a:t>
            </a:r>
            <a:endParaRPr lang="fa-IR" sz="2000"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6554" y="3631474"/>
            <a:ext cx="2595155" cy="2595155"/>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0826" t="38603" r="27778" b="6412"/>
          <a:stretch/>
        </p:blipFill>
        <p:spPr>
          <a:xfrm>
            <a:off x="400595" y="584218"/>
            <a:ext cx="5775960" cy="5783453"/>
          </a:xfrm>
          <a:prstGeom prst="rect">
            <a:avLst/>
          </a:prstGeom>
        </p:spPr>
      </p:pic>
    </p:spTree>
    <p:extLst>
      <p:ext uri="{BB962C8B-B14F-4D97-AF65-F5344CB8AC3E}">
        <p14:creationId xmlns:p14="http://schemas.microsoft.com/office/powerpoint/2010/main" val="35744065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48549" y="365760"/>
            <a:ext cx="5460276" cy="5951629"/>
          </a:xfrm>
          <a:prstGeom prst="rect">
            <a:avLst/>
          </a:prstGeom>
          <a:noFill/>
        </p:spPr>
        <p:txBody>
          <a:bodyPr wrap="square" rtlCol="0">
            <a:spAutoFit/>
          </a:bodyPr>
          <a:lstStyle/>
          <a:p>
            <a:pPr algn="r" defTabSz="914400" rtl="1"/>
            <a:r>
              <a:rPr lang="fa-IR" sz="3200" dirty="0" err="1" smtClean="0">
                <a:solidFill>
                  <a:srgbClr val="000000"/>
                </a:solidFill>
                <a:cs typeface="B Nazanin" panose="00000400000000000000" pitchFamily="2" charset="-78"/>
              </a:rPr>
              <a:t>ری</a:t>
            </a:r>
            <a:r>
              <a:rPr lang="fa-IR" sz="3200" dirty="0" err="1">
                <a:solidFill>
                  <a:srgbClr val="000000"/>
                </a:solidFill>
                <a:cs typeface="B Nazanin" panose="00000400000000000000" pitchFamily="2" charset="-78"/>
              </a:rPr>
              <a:t>س</a:t>
            </a:r>
            <a:r>
              <a:rPr lang="fa-IR" sz="3200" dirty="0" err="1" smtClean="0">
                <a:solidFill>
                  <a:srgbClr val="000000"/>
                </a:solidFill>
                <a:cs typeface="B Nazanin" panose="00000400000000000000" pitchFamily="2" charset="-78"/>
              </a:rPr>
              <a:t>ورس</a:t>
            </a:r>
            <a:r>
              <a:rPr lang="fa-IR" sz="3200" dirty="0" smtClean="0">
                <a:solidFill>
                  <a:srgbClr val="000000"/>
                </a:solidFill>
                <a:cs typeface="B Nazanin" panose="00000400000000000000" pitchFamily="2" charset="-78"/>
              </a:rPr>
              <a:t> جونیور</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میان وعده مغذی در کودکان 1- 10 سال</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کودکان مبتلا به سوتغذیه / کودکانی که در معرض سوتغذیه قرار دارند</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کودکان دارای اختلال رشد (</a:t>
            </a:r>
            <a:r>
              <a:rPr lang="en-US" dirty="0">
                <a:solidFill>
                  <a:srgbClr val="000000"/>
                </a:solidFill>
                <a:cs typeface="B Nazanin" panose="00000400000000000000" pitchFamily="2" charset="-78"/>
              </a:rPr>
              <a:t>FTT)</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جهت حمایت تغذیه ای کودکان قبل و بعد از عمل </a:t>
            </a:r>
            <a:r>
              <a:rPr lang="fa-IR" dirty="0" smtClean="0">
                <a:solidFill>
                  <a:srgbClr val="000000"/>
                </a:solidFill>
                <a:cs typeface="B Nazanin" panose="00000400000000000000" pitchFamily="2" charset="-78"/>
              </a:rPr>
              <a:t>جراحی</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جهت تهیه محلول 250 میلی لیتری فرآورده، 210 میلی لیتر آب جوشیده خنک را درظرفی تمیز ریخته و 7 پیمانه از پودر ریسورس جونیور را به آن افزوده و هم بزنید تا کاملا حل شود.</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تعداد وعده های مصرفی با توجه به سن ، وزن و شرایط فیزیکی کودک می تواند متفاوت باشد ولی به طور معمول 2 وعده 250 میلی لیتری در روز برای کودک توصیه می گردد.</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جهت حفظ فعالیت پروبیوتک ها اطمینان حاصل کنید که دمای آب جهت تهیه محلول کمتر از 45 درجه سانتی گراد باشد.</a:t>
            </a:r>
          </a:p>
          <a:p>
            <a:pPr marL="342900" indent="-342900" algn="just"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این محصول را می توان از راه خوراکی یا تغذیه لوله ای مصرف کرد</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52852" y="478971"/>
            <a:ext cx="1715589" cy="1715589"/>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4350" t="33650" r="33746" b="5651"/>
          <a:stretch/>
        </p:blipFill>
        <p:spPr>
          <a:xfrm>
            <a:off x="487680" y="365760"/>
            <a:ext cx="4223657" cy="6117906"/>
          </a:xfrm>
          <a:prstGeom prst="rect">
            <a:avLst/>
          </a:prstGeom>
        </p:spPr>
      </p:pic>
    </p:spTree>
    <p:extLst>
      <p:ext uri="{BB962C8B-B14F-4D97-AF65-F5344CB8AC3E}">
        <p14:creationId xmlns:p14="http://schemas.microsoft.com/office/powerpoint/2010/main" val="18834052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استاندارد میلاتک</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095" y="496134"/>
            <a:ext cx="8701824" cy="5883150"/>
          </a:xfrm>
          <a:prstGeom prst="rect">
            <a:avLst/>
          </a:prstGeom>
        </p:spPr>
      </p:pic>
    </p:spTree>
    <p:extLst>
      <p:ext uri="{BB962C8B-B14F-4D97-AF65-F5344CB8AC3E}">
        <p14:creationId xmlns:p14="http://schemas.microsoft.com/office/powerpoint/2010/main" val="30901328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استاندارد فیبر دار میلاتک</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2786"/>
          <a:stretch/>
        </p:blipFill>
        <p:spPr>
          <a:xfrm>
            <a:off x="478971" y="266431"/>
            <a:ext cx="8786948" cy="6203218"/>
          </a:xfrm>
          <a:prstGeom prst="rect">
            <a:avLst/>
          </a:prstGeom>
        </p:spPr>
      </p:pic>
    </p:spTree>
    <p:extLst>
      <p:ext uri="{BB962C8B-B14F-4D97-AF65-F5344CB8AC3E}">
        <p14:creationId xmlns:p14="http://schemas.microsoft.com/office/powerpoint/2010/main" val="37077165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پروتئین بالا میلاتک</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365760"/>
            <a:ext cx="8817764" cy="5985241"/>
          </a:xfrm>
          <a:prstGeom prst="rect">
            <a:avLst/>
          </a:prstGeom>
        </p:spPr>
      </p:pic>
    </p:spTree>
    <p:extLst>
      <p:ext uri="{BB962C8B-B14F-4D97-AF65-F5344CB8AC3E}">
        <p14:creationId xmlns:p14="http://schemas.microsoft.com/office/powerpoint/2010/main" val="13866346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F5EB4F-C4BA-1B42-8E57-128E35689856}"/>
              </a:ext>
            </a:extLst>
          </p:cNvPr>
          <p:cNvSpPr>
            <a:spLocks noGrp="1"/>
          </p:cNvSpPr>
          <p:nvPr>
            <p:ph type="title"/>
          </p:nvPr>
        </p:nvSpPr>
        <p:spPr/>
        <p:txBody>
          <a:bodyPr/>
          <a:lstStyle/>
          <a:p>
            <a:pPr algn="r" rtl="1"/>
            <a:r>
              <a:rPr lang="ar-AE" b="1" i="0" dirty="0">
                <a:solidFill>
                  <a:srgbClr val="FF0000"/>
                </a:solidFill>
                <a:effectLst/>
                <a:latin typeface="yekan"/>
                <a:cs typeface="B Nazanin" panose="00000400000000000000" pitchFamily="2" charset="-78"/>
              </a:rPr>
              <a:t>گلوکوهرب</a:t>
            </a:r>
            <a:endParaRPr lang="en-US" b="1"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xmlns="" id="{A1A73307-4565-024D-BFC9-C787FD4A4F33}"/>
              </a:ext>
            </a:extLst>
          </p:cNvPr>
          <p:cNvSpPr>
            <a:spLocks noGrp="1"/>
          </p:cNvSpPr>
          <p:nvPr>
            <p:ph idx="1"/>
          </p:nvPr>
        </p:nvSpPr>
        <p:spPr/>
        <p:txBody>
          <a:bodyPr/>
          <a:lstStyle/>
          <a:p>
            <a:pPr algn="just" rtl="1">
              <a:lnSpc>
                <a:spcPct val="200000"/>
              </a:lnSpc>
            </a:pPr>
            <a:r>
              <a:rPr lang="ar-AE" b="0" i="0" dirty="0">
                <a:solidFill>
                  <a:srgbClr val="3E485C"/>
                </a:solidFill>
                <a:effectLst/>
                <a:latin typeface="yekan"/>
                <a:cs typeface="B Nazanin" panose="00000400000000000000" pitchFamily="2" charset="-78"/>
              </a:rPr>
              <a:t>مقدار توصیه شده در بالغین، روزی 3 بار هر بار یک قرص می‌باشد. مصرف بیش از مقدار توصیه شده روزانه مجاز نیست. موارد منع مصرف: موردی ذکر نشده است.</a:t>
            </a:r>
            <a:endParaRPr lang="en-US" dirty="0">
              <a:cs typeface="B Nazanin" panose="00000400000000000000" pitchFamily="2" charset="-78"/>
            </a:endParaRPr>
          </a:p>
        </p:txBody>
      </p:sp>
    </p:spTree>
    <p:extLst>
      <p:ext uri="{BB962C8B-B14F-4D97-AF65-F5344CB8AC3E}">
        <p14:creationId xmlns:p14="http://schemas.microsoft.com/office/powerpoint/2010/main" val="40745756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انرژی بالا میلاتک</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018" y="365760"/>
            <a:ext cx="8523296" cy="6187976"/>
          </a:xfrm>
          <a:prstGeom prst="rect">
            <a:avLst/>
          </a:prstGeom>
        </p:spPr>
      </p:pic>
    </p:spTree>
    <p:extLst>
      <p:ext uri="{BB962C8B-B14F-4D97-AF65-F5344CB8AC3E}">
        <p14:creationId xmlns:p14="http://schemas.microsoft.com/office/powerpoint/2010/main" val="21420179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المنتال میلاتک</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 y="288747"/>
            <a:ext cx="9103507" cy="6210838"/>
          </a:xfrm>
          <a:prstGeom prst="rect">
            <a:avLst/>
          </a:prstGeom>
        </p:spPr>
      </p:pic>
    </p:spTree>
    <p:extLst>
      <p:ext uri="{BB962C8B-B14F-4D97-AF65-F5344CB8AC3E}">
        <p14:creationId xmlns:p14="http://schemas.microsoft.com/office/powerpoint/2010/main" val="35766954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569660"/>
          </a:xfrm>
          <a:prstGeom prst="rect">
            <a:avLst/>
          </a:prstGeom>
          <a:noFill/>
        </p:spPr>
        <p:txBody>
          <a:bodyPr wrap="square" rtlCol="0">
            <a:spAutoFit/>
          </a:bodyPr>
          <a:lstStyle/>
          <a:p>
            <a:pPr algn="r" rtl="1"/>
            <a:r>
              <a:rPr lang="fa-IR" sz="3600" dirty="0" smtClean="0">
                <a:cs typeface="B Nazanin" panose="00000400000000000000" pitchFamily="2" charset="-78"/>
              </a:rPr>
              <a:t>محلول المنتال میلاتک</a:t>
            </a:r>
          </a:p>
          <a:p>
            <a:pPr algn="r" rtl="1"/>
            <a:r>
              <a:rPr lang="fa-IR" sz="2400" dirty="0" smtClean="0">
                <a:cs typeface="B Nazanin" panose="00000400000000000000" pitchFamily="2" charset="-78"/>
              </a:rPr>
              <a:t>( مخصوص ورزشکاران)</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343" y="293098"/>
            <a:ext cx="9002288" cy="6271803"/>
          </a:xfrm>
          <a:prstGeom prst="rect">
            <a:avLst/>
          </a:prstGeom>
        </p:spPr>
      </p:pic>
    </p:spTree>
    <p:extLst>
      <p:ext uri="{BB962C8B-B14F-4D97-AF65-F5344CB8AC3E}">
        <p14:creationId xmlns:p14="http://schemas.microsoft.com/office/powerpoint/2010/main" val="39571920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دیابتی میلاتک</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851" y="270783"/>
            <a:ext cx="8893950" cy="6264183"/>
          </a:xfrm>
          <a:prstGeom prst="rect">
            <a:avLst/>
          </a:prstGeom>
        </p:spPr>
      </p:pic>
    </p:spTree>
    <p:extLst>
      <p:ext uri="{BB962C8B-B14F-4D97-AF65-F5344CB8AC3E}">
        <p14:creationId xmlns:p14="http://schemas.microsoft.com/office/powerpoint/2010/main" val="213187675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رنال میلاتک</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891" y="365760"/>
            <a:ext cx="8999000" cy="6078583"/>
          </a:xfrm>
          <a:prstGeom prst="rect">
            <a:avLst/>
          </a:prstGeom>
        </p:spPr>
      </p:pic>
    </p:spTree>
    <p:extLst>
      <p:ext uri="{BB962C8B-B14F-4D97-AF65-F5344CB8AC3E}">
        <p14:creationId xmlns:p14="http://schemas.microsoft.com/office/powerpoint/2010/main" val="16479597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65919" y="365760"/>
            <a:ext cx="2542905" cy="1200329"/>
          </a:xfrm>
          <a:prstGeom prst="rect">
            <a:avLst/>
          </a:prstGeom>
          <a:noFill/>
        </p:spPr>
        <p:txBody>
          <a:bodyPr wrap="square" rtlCol="0">
            <a:spAutoFit/>
          </a:bodyPr>
          <a:lstStyle/>
          <a:p>
            <a:pPr algn="r" rtl="1"/>
            <a:r>
              <a:rPr lang="fa-IR" sz="3600" dirty="0" smtClean="0">
                <a:cs typeface="B Nazanin" panose="00000400000000000000" pitchFamily="2" charset="-78"/>
              </a:rPr>
              <a:t>محلول هپاتیک میلاتک</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607" y="365760"/>
            <a:ext cx="8752982" cy="6081287"/>
          </a:xfrm>
          <a:prstGeom prst="rect">
            <a:avLst/>
          </a:prstGeom>
        </p:spPr>
      </p:pic>
    </p:spTree>
    <p:extLst>
      <p:ext uri="{BB962C8B-B14F-4D97-AF65-F5344CB8AC3E}">
        <p14:creationId xmlns:p14="http://schemas.microsoft.com/office/powerpoint/2010/main" val="21564742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892937" y="365760"/>
            <a:ext cx="1915887" cy="1754326"/>
          </a:xfrm>
          <a:prstGeom prst="rect">
            <a:avLst/>
          </a:prstGeom>
          <a:noFill/>
        </p:spPr>
        <p:txBody>
          <a:bodyPr wrap="square" rtlCol="0">
            <a:spAutoFit/>
          </a:bodyPr>
          <a:lstStyle/>
          <a:p>
            <a:pPr algn="r" rtl="1"/>
            <a:r>
              <a:rPr lang="fa-IR" sz="3600" dirty="0" smtClean="0">
                <a:cs typeface="B Nazanin" panose="00000400000000000000" pitchFamily="2" charset="-78"/>
              </a:rPr>
              <a:t>محلول </a:t>
            </a:r>
          </a:p>
          <a:p>
            <a:pPr algn="r" rtl="1"/>
            <a:r>
              <a:rPr lang="fa-IR" sz="3600" dirty="0" smtClean="0">
                <a:cs typeface="B Nazanin" panose="00000400000000000000" pitchFamily="2" charset="-78"/>
              </a:rPr>
              <a:t>پره ترم 68 میلاتک</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1" y="297456"/>
            <a:ext cx="9043104" cy="6210838"/>
          </a:xfrm>
          <a:prstGeom prst="rect">
            <a:avLst/>
          </a:prstGeom>
        </p:spPr>
      </p:pic>
    </p:spTree>
    <p:extLst>
      <p:ext uri="{BB962C8B-B14F-4D97-AF65-F5344CB8AC3E}">
        <p14:creationId xmlns:p14="http://schemas.microsoft.com/office/powerpoint/2010/main" val="17362531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892937" y="365760"/>
            <a:ext cx="1915887" cy="1754326"/>
          </a:xfrm>
          <a:prstGeom prst="rect">
            <a:avLst/>
          </a:prstGeom>
          <a:noFill/>
        </p:spPr>
        <p:txBody>
          <a:bodyPr wrap="square" rtlCol="0">
            <a:spAutoFit/>
          </a:bodyPr>
          <a:lstStyle/>
          <a:p>
            <a:pPr algn="r" rtl="1"/>
            <a:r>
              <a:rPr lang="fa-IR" sz="3600" dirty="0" smtClean="0">
                <a:cs typeface="B Nazanin" panose="00000400000000000000" pitchFamily="2" charset="-78"/>
              </a:rPr>
              <a:t>محلول </a:t>
            </a:r>
          </a:p>
          <a:p>
            <a:pPr algn="r" rtl="1"/>
            <a:r>
              <a:rPr lang="fa-IR" sz="3600" dirty="0" smtClean="0">
                <a:cs typeface="B Nazanin" panose="00000400000000000000" pitchFamily="2" charset="-78"/>
              </a:rPr>
              <a:t>کالری بالا میلاتک</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321" y="294733"/>
            <a:ext cx="8691481" cy="6233700"/>
          </a:xfrm>
          <a:prstGeom prst="rect">
            <a:avLst/>
          </a:prstGeom>
        </p:spPr>
      </p:pic>
    </p:spTree>
    <p:extLst>
      <p:ext uri="{BB962C8B-B14F-4D97-AF65-F5344CB8AC3E}">
        <p14:creationId xmlns:p14="http://schemas.microsoft.com/office/powerpoint/2010/main" val="10806032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892937" y="365760"/>
            <a:ext cx="1915887" cy="1754326"/>
          </a:xfrm>
          <a:prstGeom prst="rect">
            <a:avLst/>
          </a:prstGeom>
          <a:noFill/>
        </p:spPr>
        <p:txBody>
          <a:bodyPr wrap="square" rtlCol="0">
            <a:spAutoFit/>
          </a:bodyPr>
          <a:lstStyle/>
          <a:p>
            <a:pPr algn="r" rtl="1"/>
            <a:r>
              <a:rPr lang="fa-IR" sz="3600" dirty="0" smtClean="0">
                <a:cs typeface="B Nazanin" panose="00000400000000000000" pitchFamily="2" charset="-78"/>
              </a:rPr>
              <a:t>محلول </a:t>
            </a:r>
          </a:p>
          <a:p>
            <a:pPr algn="r" rtl="1"/>
            <a:r>
              <a:rPr lang="fa-IR" sz="3600" dirty="0" smtClean="0">
                <a:cs typeface="B Nazanin" panose="00000400000000000000" pitchFamily="2" charset="-78"/>
              </a:rPr>
              <a:t>میلو</a:t>
            </a:r>
          </a:p>
          <a:p>
            <a:pPr algn="r" rtl="1"/>
            <a:r>
              <a:rPr lang="fa-IR" sz="3600" dirty="0" smtClean="0">
                <a:cs typeface="B Nazanin" panose="00000400000000000000" pitchFamily="2" charset="-78"/>
              </a:rPr>
              <a:t>میلاتک</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732" y="365760"/>
            <a:ext cx="8889614" cy="6157494"/>
          </a:xfrm>
          <a:prstGeom prst="rect">
            <a:avLst/>
          </a:prstGeom>
        </p:spPr>
      </p:pic>
    </p:spTree>
    <p:extLst>
      <p:ext uri="{BB962C8B-B14F-4D97-AF65-F5344CB8AC3E}">
        <p14:creationId xmlns:p14="http://schemas.microsoft.com/office/powerpoint/2010/main" val="38470256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892937" y="365760"/>
            <a:ext cx="1915887" cy="1754326"/>
          </a:xfrm>
          <a:prstGeom prst="rect">
            <a:avLst/>
          </a:prstGeom>
          <a:noFill/>
        </p:spPr>
        <p:txBody>
          <a:bodyPr wrap="square" rtlCol="0">
            <a:spAutoFit/>
          </a:bodyPr>
          <a:lstStyle/>
          <a:p>
            <a:pPr algn="r" rtl="1"/>
            <a:r>
              <a:rPr lang="fa-IR" sz="3600" dirty="0" smtClean="0">
                <a:cs typeface="B Nazanin" panose="00000400000000000000" pitchFamily="2" charset="-78"/>
              </a:rPr>
              <a:t>محلول </a:t>
            </a:r>
          </a:p>
          <a:p>
            <a:pPr algn="r" rtl="1"/>
            <a:r>
              <a:rPr lang="fa-IR" sz="3600" dirty="0" smtClean="0">
                <a:cs typeface="B Nazanin" panose="00000400000000000000" pitchFamily="2" charset="-78"/>
              </a:rPr>
              <a:t>سوی بیس</a:t>
            </a:r>
          </a:p>
          <a:p>
            <a:pPr algn="r" rtl="1"/>
            <a:r>
              <a:rPr lang="fa-IR" sz="3600" dirty="0" smtClean="0">
                <a:cs typeface="B Nazanin" panose="00000400000000000000" pitchFamily="2" charset="-78"/>
              </a:rPr>
              <a:t>میلاتک</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022" y="365760"/>
            <a:ext cx="8964717" cy="6119390"/>
          </a:xfrm>
          <a:prstGeom prst="rect">
            <a:avLst/>
          </a:prstGeom>
        </p:spPr>
      </p:pic>
    </p:spTree>
    <p:extLst>
      <p:ext uri="{BB962C8B-B14F-4D97-AF65-F5344CB8AC3E}">
        <p14:creationId xmlns:p14="http://schemas.microsoft.com/office/powerpoint/2010/main" val="112708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43200" y="990601"/>
            <a:ext cx="6515100" cy="4886325"/>
          </a:xfrm>
          <a:prstGeom prst="rect">
            <a:avLst/>
          </a:prstGeom>
        </p:spPr>
      </p:pic>
    </p:spTree>
    <p:extLst>
      <p:ext uri="{BB962C8B-B14F-4D97-AF65-F5344CB8AC3E}">
        <p14:creationId xmlns:p14="http://schemas.microsoft.com/office/powerpoint/2010/main" val="280872792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89785" y="339634"/>
            <a:ext cx="4939720" cy="2185214"/>
          </a:xfrm>
          <a:prstGeom prst="rect">
            <a:avLst/>
          </a:prstGeom>
          <a:noFill/>
        </p:spPr>
        <p:txBody>
          <a:bodyPr wrap="square" rtlCol="0">
            <a:spAutoFit/>
          </a:bodyPr>
          <a:lstStyle/>
          <a:p>
            <a:pPr algn="just" defTabSz="914400" rtl="1"/>
            <a:r>
              <a:rPr lang="fa-IR" sz="3600" dirty="0" smtClean="0">
                <a:solidFill>
                  <a:srgbClr val="000000"/>
                </a:solidFill>
                <a:cs typeface="B Nazanin" panose="00000400000000000000" pitchFamily="2" charset="-78"/>
              </a:rPr>
              <a:t>کالری میل</a:t>
            </a:r>
          </a:p>
          <a:p>
            <a:pPr algn="just" defTabSz="914400" rtl="1"/>
            <a:r>
              <a:rPr lang="fa-IR" sz="2000" dirty="0" smtClean="0">
                <a:solidFill>
                  <a:srgbClr val="000000"/>
                </a:solidFill>
                <a:cs typeface="B Nazanin" panose="00000400000000000000" pitchFamily="2" charset="-78"/>
              </a:rPr>
              <a:t>مشخصه:</a:t>
            </a:r>
          </a:p>
          <a:p>
            <a:pPr marL="342900" indent="-342900" algn="just" defTabSz="914400" rtl="1">
              <a:buFont typeface="Wingdings" panose="05000000000000000000" pitchFamily="2" charset="2"/>
              <a:buChar char="ü"/>
            </a:pPr>
            <a:r>
              <a:rPr lang="fa-IR" sz="2000" dirty="0">
                <a:solidFill>
                  <a:srgbClr val="000000"/>
                </a:solidFill>
                <a:cs typeface="B Nazanin" panose="00000400000000000000" pitchFamily="2" charset="-78"/>
              </a:rPr>
              <a:t>کالری بالا، بلع آسان و طعم مطلوب</a:t>
            </a:r>
          </a:p>
          <a:p>
            <a:pPr marL="342900" indent="-342900" algn="just" defTabSz="914400" rtl="1">
              <a:buFont typeface="Wingdings" panose="05000000000000000000" pitchFamily="2" charset="2"/>
              <a:buChar char="ü"/>
            </a:pPr>
            <a:r>
              <a:rPr lang="fa-IR" sz="2000" dirty="0">
                <a:solidFill>
                  <a:srgbClr val="000000"/>
                </a:solidFill>
                <a:cs typeface="B Nazanin" panose="00000400000000000000" pitchFamily="2" charset="-78"/>
              </a:rPr>
              <a:t>دارای فیبر محلول اینولین با خاصیت پره بیوتیکی به منظور بهبود عملکرد دستگاه گوارش و کاهش عوارض گوارشی</a:t>
            </a:r>
          </a:p>
        </p:txBody>
      </p:sp>
      <p:sp>
        <p:nvSpPr>
          <p:cNvPr id="7" name="TextBox 6"/>
          <p:cNvSpPr txBox="1"/>
          <p:nvPr/>
        </p:nvSpPr>
        <p:spPr>
          <a:xfrm>
            <a:off x="6586945" y="2782850"/>
            <a:ext cx="5242560" cy="3785652"/>
          </a:xfrm>
          <a:prstGeom prst="rect">
            <a:avLst/>
          </a:prstGeom>
          <a:noFill/>
        </p:spPr>
        <p:txBody>
          <a:bodyPr wrap="square" rtlCol="0">
            <a:spAutoFit/>
          </a:bodyPr>
          <a:lstStyle/>
          <a:p>
            <a:pPr algn="just" defTabSz="914400" rtl="1">
              <a:lnSpc>
                <a:spcPct val="150000"/>
              </a:lnSpc>
            </a:pPr>
            <a:r>
              <a:rPr lang="fa-IR" sz="2000" dirty="0" smtClean="0">
                <a:solidFill>
                  <a:srgbClr val="000000"/>
                </a:solidFill>
                <a:cs typeface="B Nazanin" panose="00000400000000000000" pitchFamily="2" charset="-78"/>
              </a:rPr>
              <a:t>مصرف:</a:t>
            </a:r>
          </a:p>
          <a:p>
            <a:pPr algn="just" defTabSz="914400" rtl="1">
              <a:lnSpc>
                <a:spcPct val="150000"/>
              </a:lnSpc>
            </a:pPr>
            <a:r>
              <a:rPr lang="fa-IR" sz="2000" dirty="0">
                <a:solidFill>
                  <a:srgbClr val="000000"/>
                </a:solidFill>
                <a:cs typeface="B Nazanin" panose="00000400000000000000" pitchFamily="2" charset="-78"/>
              </a:rPr>
              <a:t>محتوی هر ساشه را در 240 میلی لیتر شیر پرچرب (3% چربی)، حل نموده، سپس میل نمایید. نوشیدنی آماده شده 1.8 کیلوکالری به ازای هر میلی لیتر انرژی تامین می کند.</a:t>
            </a:r>
          </a:p>
          <a:p>
            <a:pPr algn="just" defTabSz="914400" rtl="1">
              <a:lnSpc>
                <a:spcPct val="150000"/>
              </a:lnSpc>
            </a:pPr>
            <a:r>
              <a:rPr lang="fa-IR" sz="2000" dirty="0">
                <a:solidFill>
                  <a:srgbClr val="000000"/>
                </a:solidFill>
                <a:cs typeface="B Nazanin" panose="00000400000000000000" pitchFamily="2" charset="-78"/>
              </a:rPr>
              <a:t>هر ساشه به همراه 240 میلی لیتر آب حاوی 452 کالری و 7.8 گرم پروتئین می باشد.</a:t>
            </a:r>
          </a:p>
          <a:p>
            <a:pPr algn="just" defTabSz="914400" rtl="1">
              <a:lnSpc>
                <a:spcPct val="150000"/>
              </a:lnSpc>
            </a:pPr>
            <a:r>
              <a:rPr lang="fa-IR" sz="2000" dirty="0">
                <a:solidFill>
                  <a:srgbClr val="000000"/>
                </a:solidFill>
                <a:cs typeface="B Nazanin" panose="00000400000000000000" pitchFamily="2" charset="-78"/>
              </a:rPr>
              <a:t>محلول آماده شده تا 12 ساعت در ظرف در بسته در یخچال قابل نگهداری می باشد.</a:t>
            </a:r>
            <a:endParaRPr lang="en-US" sz="2000" dirty="0">
              <a:solidFill>
                <a:srgbClr val="000000"/>
              </a:solidFill>
              <a:cs typeface="B Nazanin" panose="00000400000000000000" pitchFamily="2" charset="-78"/>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6476" t="7873" r="6191" b="58730"/>
          <a:stretch/>
        </p:blipFill>
        <p:spPr>
          <a:xfrm>
            <a:off x="357050" y="339634"/>
            <a:ext cx="6532735" cy="3054371"/>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4642" y="3540542"/>
            <a:ext cx="3394005" cy="2884875"/>
          </a:xfrm>
          <a:prstGeom prst="rect">
            <a:avLst/>
          </a:prstGeom>
        </p:spPr>
      </p:pic>
    </p:spTree>
    <p:extLst>
      <p:ext uri="{BB962C8B-B14F-4D97-AF65-F5344CB8AC3E}">
        <p14:creationId xmlns:p14="http://schemas.microsoft.com/office/powerpoint/2010/main" val="28091319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48549" y="365760"/>
            <a:ext cx="5460276" cy="965649"/>
          </a:xfrm>
          <a:prstGeom prst="rect">
            <a:avLst/>
          </a:prstGeom>
          <a:noFill/>
        </p:spPr>
        <p:txBody>
          <a:bodyPr wrap="square" rtlCol="0">
            <a:spAutoFit/>
          </a:bodyPr>
          <a:lstStyle/>
          <a:p>
            <a:pPr algn="r" defTabSz="914400" rtl="1"/>
            <a:endParaRPr lang="fa-IR" sz="3200" dirty="0" smtClean="0">
              <a:solidFill>
                <a:srgbClr val="000000"/>
              </a:solidFill>
              <a:cs typeface="B Nazanin" panose="00000400000000000000" pitchFamily="2" charset="-78"/>
            </a:endParaRPr>
          </a:p>
          <a:p>
            <a:pPr marL="342900" indent="-342900" algn="r" defTabSz="914400" rtl="1">
              <a:lnSpc>
                <a:spcPct val="150000"/>
              </a:lnSpc>
              <a:buFont typeface="Wingdings" panose="05000000000000000000" pitchFamily="2" charset="2"/>
              <a:buChar char="ü"/>
            </a:pPr>
            <a:endParaRPr lang="fa-IR" dirty="0" smtClean="0">
              <a:solidFill>
                <a:srgbClr val="000000"/>
              </a:solidFill>
              <a:cs typeface="B Nazanin" panose="00000400000000000000"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7114" y="3666309"/>
            <a:ext cx="2778035" cy="2778035"/>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5778" t="8381" r="25238" b="61651"/>
          <a:stretch/>
        </p:blipFill>
        <p:spPr>
          <a:xfrm>
            <a:off x="909936" y="557348"/>
            <a:ext cx="4498088" cy="2751909"/>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7270" t="65397" r="27524" b="7809"/>
          <a:stretch/>
        </p:blipFill>
        <p:spPr>
          <a:xfrm>
            <a:off x="909936" y="3509553"/>
            <a:ext cx="4657722" cy="2760617"/>
          </a:xfrm>
          <a:prstGeom prst="rect">
            <a:avLst/>
          </a:prstGeom>
        </p:spPr>
      </p:pic>
      <p:sp>
        <p:nvSpPr>
          <p:cNvPr id="8" name="TextBox 7"/>
          <p:cNvSpPr txBox="1"/>
          <p:nvPr/>
        </p:nvSpPr>
        <p:spPr>
          <a:xfrm>
            <a:off x="6348549" y="659377"/>
            <a:ext cx="5460276" cy="2246769"/>
          </a:xfrm>
          <a:prstGeom prst="rect">
            <a:avLst/>
          </a:prstGeom>
          <a:noFill/>
        </p:spPr>
        <p:txBody>
          <a:bodyPr wrap="square" rtlCol="0">
            <a:spAutoFit/>
          </a:bodyPr>
          <a:lstStyle/>
          <a:p>
            <a:pPr algn="r" defTabSz="914400" rtl="1"/>
            <a:r>
              <a:rPr lang="fa-IR" sz="3200" dirty="0" smtClean="0">
                <a:solidFill>
                  <a:srgbClr val="000000"/>
                </a:solidFill>
                <a:cs typeface="B Nazanin" panose="00000400000000000000" pitchFamily="2" charset="-78"/>
              </a:rPr>
              <a:t>ساشه </a:t>
            </a:r>
            <a:r>
              <a:rPr lang="en-US" sz="3200" dirty="0" smtClean="0">
                <a:solidFill>
                  <a:srgbClr val="000000"/>
                </a:solidFill>
                <a:cs typeface="B Nazanin" panose="00000400000000000000" pitchFamily="2" charset="-78"/>
              </a:rPr>
              <a:t>Pure protein + </a:t>
            </a:r>
            <a:r>
              <a:rPr lang="en-US" sz="3200" dirty="0" err="1" smtClean="0">
                <a:solidFill>
                  <a:srgbClr val="000000"/>
                </a:solidFill>
                <a:cs typeface="B Nazanin" panose="00000400000000000000" pitchFamily="2" charset="-78"/>
              </a:rPr>
              <a:t>Glu</a:t>
            </a:r>
            <a:endParaRPr lang="fa-IR" sz="3200" dirty="0" smtClean="0">
              <a:solidFill>
                <a:srgbClr val="000000"/>
              </a:solidFill>
              <a:cs typeface="B Nazanin" panose="00000400000000000000" pitchFamily="2" charset="-78"/>
            </a:endParaRPr>
          </a:p>
          <a:p>
            <a:pPr marL="342900" indent="-342900" algn="r" defTabSz="914400" rtl="1">
              <a:lnSpc>
                <a:spcPct val="150000"/>
              </a:lnSpc>
              <a:buFont typeface="Wingdings" panose="05000000000000000000" pitchFamily="2" charset="2"/>
              <a:buChar char="ü"/>
            </a:pPr>
            <a:endParaRPr lang="fa-IR" dirty="0" smtClean="0">
              <a:solidFill>
                <a:srgbClr val="000000"/>
              </a:solidFill>
              <a:cs typeface="B Nazanin" panose="00000400000000000000" pitchFamily="2" charset="-78"/>
            </a:endParaRPr>
          </a:p>
          <a:p>
            <a:pPr marL="342900" indent="-342900" algn="r" defTabSz="914400" rtl="1">
              <a:lnSpc>
                <a:spcPct val="150000"/>
              </a:lnSpc>
              <a:buFont typeface="Wingdings" panose="05000000000000000000" pitchFamily="2" charset="2"/>
              <a:buChar char="ü"/>
            </a:pPr>
            <a:r>
              <a:rPr lang="fa-IR" dirty="0">
                <a:solidFill>
                  <a:srgbClr val="000000"/>
                </a:solidFill>
                <a:cs typeface="B Nazanin" panose="00000400000000000000" pitchFamily="2" charset="-78"/>
              </a:rPr>
              <a:t>محتوی یک پاکت را در نصف لیوان ( حدود 100 میلی لیتر ) آب یا شیر حل کرده و نوشیدنی آماده شده را بلافاصله مصرف نمایید. نوشیدنی حاصل در آب تامین کننده </a:t>
            </a:r>
            <a:r>
              <a:rPr lang="en-US" dirty="0">
                <a:solidFill>
                  <a:srgbClr val="000000"/>
                </a:solidFill>
                <a:cs typeface="B Nazanin" panose="00000400000000000000" pitchFamily="2" charset="-78"/>
              </a:rPr>
              <a:t>Kcal/ml 0.5 </a:t>
            </a:r>
            <a:r>
              <a:rPr lang="fa-IR" dirty="0">
                <a:solidFill>
                  <a:srgbClr val="000000"/>
                </a:solidFill>
                <a:cs typeface="B Nazanin" panose="00000400000000000000" pitchFamily="2" charset="-78"/>
              </a:rPr>
              <a:t>می باشد.</a:t>
            </a:r>
          </a:p>
        </p:txBody>
      </p:sp>
    </p:spTree>
    <p:extLst>
      <p:ext uri="{BB962C8B-B14F-4D97-AF65-F5344CB8AC3E}">
        <p14:creationId xmlns:p14="http://schemas.microsoft.com/office/powerpoint/2010/main" val="91341785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err="1" smtClean="0">
                <a:solidFill>
                  <a:srgbClr val="FF0000"/>
                </a:solidFill>
                <a:cs typeface="B Nazanin" panose="00000400000000000000" pitchFamily="2" charset="-78"/>
              </a:rPr>
              <a:t>هیلاژن</a:t>
            </a:r>
            <a:endParaRPr lang="en-US" dirty="0">
              <a:solidFill>
                <a:srgbClr val="FF0000"/>
              </a:solidFill>
              <a:cs typeface="B Nazanin" panose="00000400000000000000" pitchFamily="2" charset="-78"/>
            </a:endParaRPr>
          </a:p>
        </p:txBody>
      </p:sp>
      <p:sp>
        <p:nvSpPr>
          <p:cNvPr id="3" name="Content Placeholder 2"/>
          <p:cNvSpPr>
            <a:spLocks noGrp="1"/>
          </p:cNvSpPr>
          <p:nvPr>
            <p:ph idx="1"/>
          </p:nvPr>
        </p:nvSpPr>
        <p:spPr/>
        <p:txBody>
          <a:bodyPr/>
          <a:lstStyle/>
          <a:p>
            <a:pPr algn="just" rtl="1">
              <a:buFont typeface="Arial" panose="020B0604020202020204" pitchFamily="34" charset="0"/>
              <a:buChar char="•"/>
            </a:pPr>
            <a:r>
              <a:rPr lang="fa-IR" dirty="0">
                <a:solidFill>
                  <a:srgbClr val="3E485C"/>
                </a:solidFill>
                <a:latin typeface="yekan"/>
                <a:cs typeface="B Nazanin" panose="00000400000000000000" pitchFamily="2" charset="-78"/>
              </a:rPr>
              <a:t>بهبود زخم های مقاوم تسهیل ترمیم بافت </a:t>
            </a:r>
            <a:endParaRPr lang="en-US" dirty="0" smtClean="0">
              <a:solidFill>
                <a:srgbClr val="3E485C"/>
              </a:solidFill>
              <a:latin typeface="yekan"/>
              <a:cs typeface="B Nazanin" panose="00000400000000000000" pitchFamily="2" charset="-78"/>
            </a:endParaRPr>
          </a:p>
          <a:p>
            <a:pPr algn="just" rtl="1">
              <a:buFont typeface="Arial" panose="020B0604020202020204" pitchFamily="34" charset="0"/>
              <a:buChar char="•"/>
            </a:pPr>
            <a:r>
              <a:rPr lang="fa-IR" dirty="0" smtClean="0">
                <a:solidFill>
                  <a:srgbClr val="3E485C"/>
                </a:solidFill>
                <a:latin typeface="yekan"/>
                <a:cs typeface="B Nazanin" panose="00000400000000000000" pitchFamily="2" charset="-78"/>
              </a:rPr>
              <a:t>و </a:t>
            </a:r>
            <a:r>
              <a:rPr lang="fa-IR" dirty="0">
                <a:solidFill>
                  <a:srgbClr val="3E485C"/>
                </a:solidFill>
                <a:latin typeface="yekan"/>
                <a:cs typeface="B Nazanin" panose="00000400000000000000" pitchFamily="2" charset="-78"/>
              </a:rPr>
              <a:t>بهبود زخم کمک به تحریک کلاژن سازی</a:t>
            </a:r>
          </a:p>
          <a:p>
            <a:r>
              <a:rPr lang="fa-IR" dirty="0"/>
              <a:t/>
            </a:r>
            <a:br>
              <a:rPr lang="fa-IR" dirty="0"/>
            </a:br>
            <a:endParaRPr lang="en-US" dirty="0"/>
          </a:p>
        </p:txBody>
      </p:sp>
      <p:pic>
        <p:nvPicPr>
          <p:cNvPr id="4" name="Picture 3"/>
          <p:cNvPicPr>
            <a:picLocks noChangeAspect="1"/>
          </p:cNvPicPr>
          <p:nvPr/>
        </p:nvPicPr>
        <p:blipFill>
          <a:blip r:embed="rId2"/>
          <a:stretch>
            <a:fillRect/>
          </a:stretch>
        </p:blipFill>
        <p:spPr>
          <a:xfrm>
            <a:off x="618565" y="1008810"/>
            <a:ext cx="5087190" cy="5087190"/>
          </a:xfrm>
          <a:prstGeom prst="rect">
            <a:avLst/>
          </a:prstGeom>
        </p:spPr>
      </p:pic>
    </p:spTree>
    <p:extLst>
      <p:ext uri="{BB962C8B-B14F-4D97-AF65-F5344CB8AC3E}">
        <p14:creationId xmlns:p14="http://schemas.microsoft.com/office/powerpoint/2010/main" val="22720471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rotWithShape="1">
          <a:blip r:embed="rId2"/>
          <a:srcRect t="28017" b="28823"/>
          <a:stretch/>
        </p:blipFill>
        <p:spPr>
          <a:xfrm>
            <a:off x="2210920" y="2339787"/>
            <a:ext cx="6667500" cy="2877671"/>
          </a:xfrm>
          <a:prstGeom prst="rect">
            <a:avLst/>
          </a:prstGeom>
        </p:spPr>
      </p:pic>
    </p:spTree>
    <p:extLst>
      <p:ext uri="{BB962C8B-B14F-4D97-AF65-F5344CB8AC3E}">
        <p14:creationId xmlns:p14="http://schemas.microsoft.com/office/powerpoint/2010/main" val="14406410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FF0000"/>
                </a:solidFill>
                <a:cs typeface="B Nazanin" panose="00000400000000000000" pitchFamily="2" charset="-78"/>
              </a:rPr>
              <a:t>آناهیل</a:t>
            </a:r>
            <a:endParaRPr lang="en-US" dirty="0">
              <a:solidFill>
                <a:srgbClr val="FF0000"/>
              </a:solidFill>
              <a:cs typeface="B Nazanin" panose="00000400000000000000" pitchFamily="2" charset="-78"/>
            </a:endParaRPr>
          </a:p>
        </p:txBody>
      </p:sp>
      <p:sp>
        <p:nvSpPr>
          <p:cNvPr id="3" name="Content Placeholder 2"/>
          <p:cNvSpPr>
            <a:spLocks noGrp="1"/>
          </p:cNvSpPr>
          <p:nvPr>
            <p:ph idx="1"/>
          </p:nvPr>
        </p:nvSpPr>
        <p:spPr/>
        <p:txBody>
          <a:bodyPr/>
          <a:lstStyle/>
          <a:p>
            <a:pPr marL="0" lvl="0" indent="0" algn="r" defTabSz="457200" rtl="1">
              <a:lnSpc>
                <a:spcPct val="100000"/>
              </a:lnSpc>
              <a:spcBef>
                <a:spcPts val="0"/>
              </a:spcBef>
              <a:buClrTx/>
              <a:buSzTx/>
              <a:buNone/>
            </a:pPr>
            <a:r>
              <a:rPr lang="fa-IR" sz="1800" b="1" dirty="0">
                <a:solidFill>
                  <a:srgbClr val="000000"/>
                </a:solidFill>
                <a:cs typeface="B Nazanin" panose="00000400000000000000" pitchFamily="2" charset="-78"/>
              </a:rPr>
              <a:t>بهبود دهنده زخم و </a:t>
            </a:r>
            <a:r>
              <a:rPr lang="fa-IR" sz="1800" b="1" dirty="0" smtClean="0">
                <a:solidFill>
                  <a:srgbClr val="000000"/>
                </a:solidFill>
                <a:cs typeface="B Nazanin" panose="00000400000000000000" pitchFamily="2" charset="-78"/>
              </a:rPr>
              <a:t>اسکار</a:t>
            </a:r>
          </a:p>
          <a:p>
            <a:pPr marL="0" indent="0" algn="r" defTabSz="457200" rtl="1">
              <a:lnSpc>
                <a:spcPct val="100000"/>
              </a:lnSpc>
              <a:spcBef>
                <a:spcPts val="0"/>
              </a:spcBef>
              <a:buClrTx/>
              <a:buSzTx/>
              <a:buNone/>
            </a:pPr>
            <a:r>
              <a:rPr lang="fa-IR" sz="1800" b="1" dirty="0" smtClean="0">
                <a:solidFill>
                  <a:schemeClr val="tx1"/>
                </a:solidFill>
                <a:cs typeface="B Nazanin" panose="00000400000000000000" pitchFamily="2" charset="-78"/>
              </a:rPr>
              <a:t>ا</a:t>
            </a:r>
            <a:r>
              <a:rPr lang="fa-IR" sz="1800" b="1" dirty="0">
                <a:solidFill>
                  <a:schemeClr val="tx1"/>
                </a:solidFill>
                <a:cs typeface="B Nazanin" panose="00000400000000000000" pitchFamily="2" charset="-78"/>
              </a:rPr>
              <a:t>ثرات ضد </a:t>
            </a:r>
            <a:r>
              <a:rPr lang="fa-IR" sz="1800" b="1" dirty="0" err="1">
                <a:solidFill>
                  <a:schemeClr val="tx1"/>
                </a:solidFill>
                <a:cs typeface="B Nazanin" panose="00000400000000000000" pitchFamily="2" charset="-78"/>
              </a:rPr>
              <a:t>التهابی</a:t>
            </a:r>
            <a:endParaRPr lang="en-US" sz="1800" b="1" dirty="0">
              <a:solidFill>
                <a:schemeClr val="tx1"/>
              </a:solidFill>
              <a:cs typeface="B Nazanin" panose="00000400000000000000" pitchFamily="2" charset="-78"/>
            </a:endParaRPr>
          </a:p>
          <a:p>
            <a:pPr marL="0" lvl="0" indent="0" algn="r" defTabSz="457200" rtl="1">
              <a:lnSpc>
                <a:spcPct val="100000"/>
              </a:lnSpc>
              <a:spcBef>
                <a:spcPts val="0"/>
              </a:spcBef>
              <a:buClrTx/>
              <a:buSzTx/>
              <a:buNone/>
            </a:pPr>
            <a:endParaRPr lang="fa-IR" sz="1800" dirty="0" smtClean="0">
              <a:solidFill>
                <a:srgbClr val="000000"/>
              </a:solidFill>
            </a:endParaRPr>
          </a:p>
          <a:p>
            <a:pPr marL="0" lvl="0" indent="0" algn="r" defTabSz="457200" rtl="1">
              <a:lnSpc>
                <a:spcPct val="100000"/>
              </a:lnSpc>
              <a:spcBef>
                <a:spcPts val="0"/>
              </a:spcBef>
              <a:buClrTx/>
              <a:buSzTx/>
              <a:buNone/>
            </a:pPr>
            <a:endParaRPr lang="fa-IR" sz="1800" dirty="0">
              <a:solidFill>
                <a:srgbClr val="000000"/>
              </a:solidFill>
            </a:endParaRPr>
          </a:p>
          <a:p>
            <a:pPr marL="0" lvl="0" indent="0" defTabSz="457200">
              <a:lnSpc>
                <a:spcPct val="100000"/>
              </a:lnSpc>
              <a:spcBef>
                <a:spcPts val="0"/>
              </a:spcBef>
              <a:buClrTx/>
              <a:buSzTx/>
              <a:buNone/>
            </a:pPr>
            <a:endParaRPr lang="en-US" dirty="0"/>
          </a:p>
        </p:txBody>
      </p:sp>
      <p:sp>
        <p:nvSpPr>
          <p:cNvPr id="4" name="Rectangle 3"/>
          <p:cNvSpPr/>
          <p:nvPr/>
        </p:nvSpPr>
        <p:spPr>
          <a:xfrm>
            <a:off x="3048000" y="3105835"/>
            <a:ext cx="6096000" cy="369332"/>
          </a:xfrm>
          <a:prstGeom prst="rect">
            <a:avLst/>
          </a:prstGeom>
        </p:spPr>
        <p:txBody>
          <a:bodyPr>
            <a:spAutoFit/>
          </a:bodyPr>
          <a:lstStyle/>
          <a:p>
            <a:endParaRPr lang="en-US" dirty="0"/>
          </a:p>
        </p:txBody>
      </p:sp>
      <p:pic>
        <p:nvPicPr>
          <p:cNvPr id="7" name="Picture 6"/>
          <p:cNvPicPr>
            <a:picLocks noChangeAspect="1"/>
          </p:cNvPicPr>
          <p:nvPr/>
        </p:nvPicPr>
        <p:blipFill rotWithShape="1">
          <a:blip r:embed="rId2"/>
          <a:srcRect l="36771" t="1059" r="35934"/>
          <a:stretch/>
        </p:blipFill>
        <p:spPr>
          <a:xfrm>
            <a:off x="5728446" y="391456"/>
            <a:ext cx="1857137" cy="6237944"/>
          </a:xfrm>
          <a:prstGeom prst="rect">
            <a:avLst/>
          </a:prstGeom>
        </p:spPr>
      </p:pic>
      <p:pic>
        <p:nvPicPr>
          <p:cNvPr id="8" name="Picture 7"/>
          <p:cNvPicPr>
            <a:picLocks noChangeAspect="1"/>
          </p:cNvPicPr>
          <p:nvPr/>
        </p:nvPicPr>
        <p:blipFill rotWithShape="1">
          <a:blip r:embed="rId3"/>
          <a:srcRect l="13664" t="1063" r="11421"/>
          <a:stretch/>
        </p:blipFill>
        <p:spPr>
          <a:xfrm>
            <a:off x="887507" y="391456"/>
            <a:ext cx="4585446" cy="6055816"/>
          </a:xfrm>
          <a:prstGeom prst="rect">
            <a:avLst/>
          </a:prstGeom>
        </p:spPr>
      </p:pic>
    </p:spTree>
    <p:extLst>
      <p:ext uri="{BB962C8B-B14F-4D97-AF65-F5344CB8AC3E}">
        <p14:creationId xmlns:p14="http://schemas.microsoft.com/office/powerpoint/2010/main" val="91592440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FF0000"/>
                </a:solidFill>
                <a:cs typeface="B Nazanin" panose="00000400000000000000" pitchFamily="2" charset="-78"/>
              </a:rPr>
              <a:t>آناهیل پلاس</a:t>
            </a:r>
            <a:endParaRPr lang="en-US" dirty="0"/>
          </a:p>
        </p:txBody>
      </p:sp>
      <p:sp>
        <p:nvSpPr>
          <p:cNvPr id="3" name="Content Placeholder 2"/>
          <p:cNvSpPr>
            <a:spLocks noGrp="1"/>
          </p:cNvSpPr>
          <p:nvPr>
            <p:ph idx="1"/>
          </p:nvPr>
        </p:nvSpPr>
        <p:spPr/>
        <p:txBody>
          <a:bodyPr/>
          <a:lstStyle/>
          <a:p>
            <a:pPr algn="r" rtl="1"/>
            <a:r>
              <a:rPr lang="fa-IR" dirty="0">
                <a:solidFill>
                  <a:srgbClr val="3E485C"/>
                </a:solidFill>
                <a:latin typeface="yekan"/>
                <a:cs typeface="B Nazanin" panose="00000400000000000000" pitchFamily="2" charset="-78"/>
              </a:rPr>
              <a:t>دارای اثرات ضد درد و کاهش التهاب</a:t>
            </a:r>
            <a:endParaRPr lang="en-US" dirty="0">
              <a:cs typeface="B Nazanin" panose="00000400000000000000" pitchFamily="2" charset="-78"/>
            </a:endParaRPr>
          </a:p>
        </p:txBody>
      </p:sp>
      <p:pic>
        <p:nvPicPr>
          <p:cNvPr id="4" name="Picture 3"/>
          <p:cNvPicPr>
            <a:picLocks noChangeAspect="1"/>
          </p:cNvPicPr>
          <p:nvPr/>
        </p:nvPicPr>
        <p:blipFill rotWithShape="1">
          <a:blip r:embed="rId2"/>
          <a:srcRect l="12158" r="11688"/>
          <a:stretch/>
        </p:blipFill>
        <p:spPr>
          <a:xfrm>
            <a:off x="847164" y="851647"/>
            <a:ext cx="3993777" cy="5244353"/>
          </a:xfrm>
          <a:prstGeom prst="rect">
            <a:avLst/>
          </a:prstGeom>
        </p:spPr>
      </p:pic>
      <p:pic>
        <p:nvPicPr>
          <p:cNvPr id="6" name="Picture 5"/>
          <p:cNvPicPr>
            <a:picLocks noChangeAspect="1"/>
          </p:cNvPicPr>
          <p:nvPr/>
        </p:nvPicPr>
        <p:blipFill rotWithShape="1">
          <a:blip r:embed="rId3"/>
          <a:srcRect l="36021" r="37270"/>
          <a:stretch/>
        </p:blipFill>
        <p:spPr>
          <a:xfrm>
            <a:off x="5136777" y="603996"/>
            <a:ext cx="1532966" cy="5739653"/>
          </a:xfrm>
          <a:prstGeom prst="rect">
            <a:avLst/>
          </a:prstGeom>
        </p:spPr>
      </p:pic>
    </p:spTree>
    <p:extLst>
      <p:ext uri="{BB962C8B-B14F-4D97-AF65-F5344CB8AC3E}">
        <p14:creationId xmlns:p14="http://schemas.microsoft.com/office/powerpoint/2010/main" val="5302519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6F54BE15-0AE5-A74F-9B7F-4774C6BA7A6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9017" t="12165" r="19180" b="12165"/>
          <a:stretch/>
        </p:blipFill>
        <p:spPr>
          <a:xfrm>
            <a:off x="3581400" y="762000"/>
            <a:ext cx="5334000" cy="4414344"/>
          </a:xfrm>
        </p:spPr>
      </p:pic>
    </p:spTree>
    <p:extLst>
      <p:ext uri="{BB962C8B-B14F-4D97-AF65-F5344CB8AC3E}">
        <p14:creationId xmlns:p14="http://schemas.microsoft.com/office/powerpoint/2010/main" val="24281055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B41FF318-5D48-B44A-9E44-B5926D83D8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96023" y="949666"/>
            <a:ext cx="6021161" cy="5051084"/>
          </a:xfrm>
        </p:spPr>
      </p:pic>
    </p:spTree>
    <p:extLst>
      <p:ext uri="{BB962C8B-B14F-4D97-AF65-F5344CB8AC3E}">
        <p14:creationId xmlns:p14="http://schemas.microsoft.com/office/powerpoint/2010/main" val="39725553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CB5146-7A69-A442-A3BA-0260E6FF676F}"/>
              </a:ext>
            </a:extLst>
          </p:cNvPr>
          <p:cNvSpPr>
            <a:spLocks noGrp="1"/>
          </p:cNvSpPr>
          <p:nvPr>
            <p:ph type="title"/>
          </p:nvPr>
        </p:nvSpPr>
        <p:spPr>
          <a:xfrm>
            <a:off x="2286000" y="838200"/>
            <a:ext cx="7886700" cy="994172"/>
          </a:xfrm>
        </p:spPr>
        <p:txBody>
          <a:bodyPr>
            <a:normAutofit fontScale="90000"/>
          </a:bodyPr>
          <a:lstStyle/>
          <a:p>
            <a:r>
              <a:rPr lang="en-US" b="0" i="0" dirty="0" err="1">
                <a:solidFill>
                  <a:srgbClr val="FF0000"/>
                </a:solidFill>
                <a:effectLst/>
                <a:latin typeface="yekan"/>
              </a:rPr>
              <a:t>Glycogol</a:t>
            </a:r>
            <a:r>
              <a:rPr lang="en-US" b="0" i="0" dirty="0">
                <a:solidFill>
                  <a:srgbClr val="3B506F"/>
                </a:solidFill>
                <a:effectLst/>
                <a:latin typeface="yekan"/>
              </a:rPr>
              <a:t/>
            </a:r>
            <a:br>
              <a:rPr lang="en-US" b="0" i="0" dirty="0">
                <a:solidFill>
                  <a:srgbClr val="3B506F"/>
                </a:solidFill>
                <a:effectLst/>
                <a:latin typeface="yekan"/>
              </a:rPr>
            </a:br>
            <a:endParaRPr lang="en-US" dirty="0"/>
          </a:p>
        </p:txBody>
      </p:sp>
      <p:sp>
        <p:nvSpPr>
          <p:cNvPr id="3" name="Content Placeholder 2">
            <a:extLst>
              <a:ext uri="{FF2B5EF4-FFF2-40B4-BE49-F238E27FC236}">
                <a16:creationId xmlns:a16="http://schemas.microsoft.com/office/drawing/2014/main" xmlns="" id="{549AC00A-8DD3-F74F-94C0-1C01A9134B7F}"/>
              </a:ext>
            </a:extLst>
          </p:cNvPr>
          <p:cNvSpPr>
            <a:spLocks noGrp="1"/>
          </p:cNvSpPr>
          <p:nvPr>
            <p:ph idx="1"/>
          </p:nvPr>
        </p:nvSpPr>
        <p:spPr>
          <a:xfrm>
            <a:off x="4114800" y="2057400"/>
            <a:ext cx="5408840" cy="3588416"/>
          </a:xfrm>
        </p:spPr>
        <p:txBody>
          <a:bodyPr/>
          <a:lstStyle/>
          <a:p>
            <a:pPr algn="r" rtl="1"/>
            <a:r>
              <a:rPr lang="ar-AE" b="0" i="0" dirty="0">
                <a:solidFill>
                  <a:srgbClr val="3E485C"/>
                </a:solidFill>
                <a:effectLst/>
                <a:latin typeface="yekan"/>
                <a:cs typeface="B Nazanin" panose="00000400000000000000" pitchFamily="2" charset="-78"/>
              </a:rPr>
              <a:t>روزی 3 بار، هر بار 1 قرص بعد از غذا میل </a:t>
            </a:r>
            <a:r>
              <a:rPr lang="fa-IR" b="0" i="0" dirty="0">
                <a:solidFill>
                  <a:srgbClr val="3E485C"/>
                </a:solidFill>
                <a:effectLst/>
                <a:latin typeface="yekan"/>
                <a:cs typeface="B Nazanin" panose="00000400000000000000" pitchFamily="2" charset="-78"/>
              </a:rPr>
              <a:t>شود</a:t>
            </a:r>
            <a:r>
              <a:rPr lang="fa-IR" b="0" i="0" dirty="0">
                <a:solidFill>
                  <a:srgbClr val="3E485C"/>
                </a:solidFill>
                <a:effectLst/>
                <a:latin typeface="yekan"/>
              </a:rPr>
              <a:t>.</a:t>
            </a:r>
          </a:p>
          <a:p>
            <a:endParaRPr lang="fa-IR" dirty="0">
              <a:solidFill>
                <a:srgbClr val="3E485C"/>
              </a:solidFill>
              <a:latin typeface="yekan"/>
            </a:endParaRPr>
          </a:p>
          <a:p>
            <a:endParaRPr lang="fa-IR" dirty="0">
              <a:solidFill>
                <a:srgbClr val="3E485C"/>
              </a:solidFill>
              <a:latin typeface="yekan"/>
            </a:endParaRPr>
          </a:p>
          <a:p>
            <a:pPr marL="0" indent="0">
              <a:buNone/>
            </a:pPr>
            <a:endParaRPr lang="en-US" dirty="0"/>
          </a:p>
        </p:txBody>
      </p:sp>
    </p:spTree>
    <p:extLst>
      <p:ext uri="{BB962C8B-B14F-4D97-AF65-F5344CB8AC3E}">
        <p14:creationId xmlns:p14="http://schemas.microsoft.com/office/powerpoint/2010/main" val="336267858"/>
      </p:ext>
    </p:extLst>
  </p:cSld>
  <p:clrMapOvr>
    <a:masterClrMapping/>
  </p:clrMapOvr>
  <p:timing>
    <p:tnLst>
      <p:par>
        <p:cTn id="1" dur="indefinite" restart="never" nodeType="tmRoot"/>
      </p:par>
    </p:tnLst>
  </p:timing>
</p:sld>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1_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3.xml><?xml version="1.0" encoding="utf-8"?>
<a:theme xmlns:a="http://schemas.openxmlformats.org/drawingml/2006/main" name="2_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4.xml><?xml version="1.0" encoding="utf-8"?>
<a:theme xmlns:a="http://schemas.openxmlformats.org/drawingml/2006/main" name="3_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5.xml><?xml version="1.0" encoding="utf-8"?>
<a:theme xmlns:a="http://schemas.openxmlformats.org/drawingml/2006/main" name="4_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6.xml><?xml version="1.0" encoding="utf-8"?>
<a:theme xmlns:a="http://schemas.openxmlformats.org/drawingml/2006/main" name="5_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7.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ارائه">
      <a:majorFont>
        <a:latin typeface="Times New Roman"/>
        <a:ea typeface=""/>
        <a:cs typeface="B Nazanin"/>
      </a:majorFont>
      <a:minorFont>
        <a:latin typeface="Times New Roman"/>
        <a:ea typeface=""/>
        <a:cs typeface="B Nazanin"/>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TM03457444[[fn=Basis]]</Template>
  <TotalTime>562</TotalTime>
  <Words>1553</Words>
  <Application>Microsoft Office PowerPoint</Application>
  <PresentationFormat>Widescreen</PresentationFormat>
  <Paragraphs>148</Paragraphs>
  <Slides>65</Slides>
  <Notes>2</Notes>
  <HiddenSlides>0</HiddenSlides>
  <MMClips>0</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65</vt:i4>
      </vt:variant>
    </vt:vector>
  </HeadingPairs>
  <TitlesOfParts>
    <vt:vector size="86" baseType="lpstr">
      <vt:lpstr>Arial</vt:lpstr>
      <vt:lpstr>B Nazanin</vt:lpstr>
      <vt:lpstr>Calibri</vt:lpstr>
      <vt:lpstr>Calibri Light</vt:lpstr>
      <vt:lpstr>Corbel</vt:lpstr>
      <vt:lpstr>Google Sans</vt:lpstr>
      <vt:lpstr>IRANSans</vt:lpstr>
      <vt:lpstr>IRANSansWeb</vt:lpstr>
      <vt:lpstr>Tahoma</vt:lpstr>
      <vt:lpstr>Times New Roman</vt:lpstr>
      <vt:lpstr>Wingdings</vt:lpstr>
      <vt:lpstr>Wingdings 2</vt:lpstr>
      <vt:lpstr>yekan</vt:lpstr>
      <vt:lpstr>Basis</vt:lpstr>
      <vt:lpstr>1_Basis</vt:lpstr>
      <vt:lpstr>2_Basis</vt:lpstr>
      <vt:lpstr>3_Basis</vt:lpstr>
      <vt:lpstr>4_Basis</vt:lpstr>
      <vt:lpstr>5_Basis</vt:lpstr>
      <vt:lpstr>Flow</vt:lpstr>
      <vt:lpstr>6_Office Theme</vt:lpstr>
      <vt:lpstr>PowerPoint Presentation</vt:lpstr>
      <vt:lpstr>PowerPoint Presentation</vt:lpstr>
      <vt:lpstr>PowerPoint Presentation</vt:lpstr>
      <vt:lpstr>PowerPoint Presentation</vt:lpstr>
      <vt:lpstr>گلوکوهرب</vt:lpstr>
      <vt:lpstr>PowerPoint Presentation</vt:lpstr>
      <vt:lpstr>PowerPoint Presentation</vt:lpstr>
      <vt:lpstr>PowerPoint Presentation</vt:lpstr>
      <vt:lpstr>Glycogol </vt:lpstr>
      <vt:lpstr>PowerPoint Presentation</vt:lpstr>
      <vt:lpstr>PowerPoint Presentation</vt:lpstr>
      <vt:lpstr>PowerPoint Presentation</vt:lpstr>
      <vt:lpstr>Sensolin </vt:lpstr>
      <vt:lpstr>PowerPoint Presentation</vt:lpstr>
      <vt:lpstr>PowerPoint Presentation</vt:lpstr>
      <vt:lpstr>PowerPoint Presentation</vt:lpstr>
      <vt:lpstr>Dialevel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حاوی 500 ميلي گرم گیاه گالگا</vt:lpstr>
      <vt:lpstr>قطره دیامد ایران داروک کمک به درمان دیابت که از عصاره هیدروالکلی گیاه بوقناق می باشد. </vt:lpstr>
      <vt:lpstr>PowerPoint Presentation</vt:lpstr>
      <vt:lpstr>PowerPoint Presentation</vt:lpstr>
      <vt:lpstr>PowerPoint Presentation</vt:lpstr>
      <vt:lpstr>PowerPoint Presentation</vt:lpstr>
      <vt:lpstr>PowerPoint Presentation</vt:lpstr>
      <vt:lpstr>PowerPoint Presentation</vt:lpstr>
      <vt:lpstr>مکمل های بیمارستانی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هیلاژن</vt:lpstr>
      <vt:lpstr>PowerPoint Presentation</vt:lpstr>
      <vt:lpstr>آناهیل</vt:lpstr>
      <vt:lpstr>آناهیل پلاس</vt:lpstr>
    </vt:vector>
  </TitlesOfParts>
  <Company>diakov.net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RePack by Diakov</dc:creator>
  <cp:lastModifiedBy>win7</cp:lastModifiedBy>
  <cp:revision>26</cp:revision>
  <dcterms:created xsi:type="dcterms:W3CDTF">2020-11-09T01:06:54Z</dcterms:created>
  <dcterms:modified xsi:type="dcterms:W3CDTF">2020-11-10T03:37:44Z</dcterms:modified>
</cp:coreProperties>
</file>